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9" r:id="rId2"/>
    <p:sldId id="256" r:id="rId3"/>
    <p:sldId id="257" r:id="rId4"/>
    <p:sldId id="258" r:id="rId5"/>
    <p:sldId id="275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C35"/>
    <a:srgbClr val="EE2A38"/>
    <a:srgbClr val="04B0CB"/>
    <a:srgbClr val="6D2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B62A7F-599D-45F7-A0E3-DF33EF719297}" v="475" dt="2021-09-27T13:59:09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89EAE-CE8A-47AB-B5F7-18663F0080B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31984-E847-497D-BC01-5057D3BD9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741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hr-HR" sz="12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Uvodni </a:t>
            </a:r>
            <a:r>
              <a:rPr lang="hr-HR" sz="1200" b="1" kern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Ispričajte nešto o sebi i dosadašnjem radnom iskustvu.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Jeste li već sudjelovali u projektima razmjene znanja i iskustva s drugim učiteljima?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Zašto smatrate da je suradnja među učiteljima važna?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171271-464F-4B7C-AC70-015B4623A142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2483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53416040-5B34-4D74-BDA8-06B04FC9324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23D77410-55FA-4F54-9116-45D89342443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:a16="http://schemas.microsoft.com/office/drawing/2014/main" id="{318FFC1A-0A19-43A6-BC84-8D2AE37668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48830C00-0D15-492B-9D6D-DD529BC3E95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168D4BCA-A1D3-4F3E-AC5F-8EB81891DEE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CC8F8A32-4E0A-476D-9211-27F58B54C78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>
            <a:extLst>
              <a:ext uri="{FF2B5EF4-FFF2-40B4-BE49-F238E27FC236}">
                <a16:creationId xmlns:a16="http://schemas.microsoft.com/office/drawing/2014/main" id="{967E8A40-7B26-4277-A81E-CDBE339B484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C5A465DF-3F37-4452-A932-89393493027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:a16="http://schemas.microsoft.com/office/drawing/2014/main" id="{06120CF7-1DFE-46EB-9872-D4BEDC56CA3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D9EC65E2-B6A4-4EF6-8AC9-BA2E8B8A6AC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>
            <a:extLst>
              <a:ext uri="{FF2B5EF4-FFF2-40B4-BE49-F238E27FC236}">
                <a16:creationId xmlns:a16="http://schemas.microsoft.com/office/drawing/2014/main" id="{3F65A452-C718-4232-BBEC-41D3BE17BF5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1708A6A2-659B-41CE-8706-9C0EE3451DA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6D7CC55D-392A-4C45-B4E5-E03E54A99EC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F466F6E6-96DD-4043-BA2D-58D3D56A8AE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65E77ADA-C9BA-477E-84FE-2395EFAA119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FFE52DA-A65B-4354-A64C-20FEC39E5B7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94F75E96-A889-484E-9CCE-7BC13D893F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CC65A210-EFBA-46DF-8FF2-12FCDDAF022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8F352E02-79A4-42C5-AF4E-3B2667DD594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78DB9B9E-7E8B-4075-BD18-951E47B3C65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>
            <a:extLst>
              <a:ext uri="{FF2B5EF4-FFF2-40B4-BE49-F238E27FC236}">
                <a16:creationId xmlns:a16="http://schemas.microsoft.com/office/drawing/2014/main" id="{59E27DE0-62E1-43F4-8DEA-91DEC69535E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43BE898E-1912-4534-BC90-42D0DE3C450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>
            <a:extLst>
              <a:ext uri="{FF2B5EF4-FFF2-40B4-BE49-F238E27FC236}">
                <a16:creationId xmlns:a16="http://schemas.microsoft.com/office/drawing/2014/main" id="{9865D162-086F-4732-A34F-82F58409153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E8D5885D-6650-4EED-B8B7-A70DC996EE0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7283502E-40D2-4613-BE60-3D40C89F32C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8A6C0FC4-333A-428C-81DF-1CDBE8DAF8D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:a16="http://schemas.microsoft.com/office/drawing/2014/main" id="{E279D422-6E2D-42E3-8751-78D154C4587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283CB163-33F2-4187-9A7A-9E8E47286B3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altLang="sr-Latn-R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6F34-AB63-4956-87F0-DB7BBEBE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F77DD-7EC7-4CE4-B57C-DBF244443D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A8DBA-05B9-4265-9E83-FF0AB0E55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453F2-5357-476D-8751-E2670415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BEE8-D2D5-42D2-8525-5F9E25153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239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19839-E6A6-460F-BF34-08BAB3A94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2893B-DEF7-4CC3-876E-B9CD3772D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F71E-CA47-4A9E-AB20-8BAC27B05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13849-BC96-4BA3-96A5-C3DCF2DB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FFAFE-7B58-4E2E-B7C1-C22CA937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974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53CE19-9595-4F13-86E8-EB1C55139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94D6E-ADE4-4278-A833-8E5AAF493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07726-B30C-4349-AEBB-259FB8D1D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93513-0C6F-40A9-BD95-C95815712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D464F-BC2E-4489-A310-48DA6B15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0281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FBF90-2EF2-4D29-A15C-D03523C8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02F0A-63E6-4F52-BA2A-BDC19EB5C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92B2A-72E2-421F-999B-C450D6493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252FD-DBE2-4505-9FDE-674A121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F4DA-83F1-4659-AE81-DD9FA25F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841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46D60-A039-4F8D-92CC-B10414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C57D7-E509-40AB-88B9-85F46887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8E310-6345-4C3A-B004-BEF3C9234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D5976-2CC2-4651-A440-7A86A618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EA554-FBF9-435F-A5D5-2C8D2A799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90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C5DE2-5F7F-4670-A4DC-89F81A05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6EEF-40F0-44CE-AFE1-404C7E78E4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98A5B-BFFA-44BB-A5A8-60FE20140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EB1B72-59BA-44EA-9789-AAFF0B65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FA5E2-339D-4060-B4BF-F55501F70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78E4FC-3D9D-4409-8EAD-DFFBDC9F1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637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3C60B-4F95-493A-AF36-4D3A5237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FE9E2-0152-434A-8501-1F695AD76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164A8-51B9-431F-B847-792C2C391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E9346B-8553-46DB-9C0A-ADE051B568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ADE573-8D40-44E1-961C-17E80BBBA1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CDC732-22BA-4F12-8A58-13913963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BA9085-FA39-4BA9-A128-22A781D8F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A6993-DF3A-45D6-91F5-1B2C921CF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496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B3DA7-E2BD-4688-B7CE-D0D2D6193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62AE32-1F99-44F6-AEC6-94ABF39CE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54D612-9CC2-4146-BE72-EE74B530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3745C9-4FC1-4623-8708-DD3073F5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259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480974-9C5D-40D2-9466-A354598D1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9FBFD5-C86A-4A97-806D-2F88A7AF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F4327-4EFD-444F-83DD-142A1DB0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9042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2B767-026A-4078-BABE-0122CFF4D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1E44A-E9BF-4F8B-BEBC-18D5A099E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AEC0FA-81CA-46B7-B62D-B6062CC5A2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BC60B-F520-4061-9151-963F6D78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8BBC1-5CBF-46A2-914B-96414DDD6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0EEF6-C793-4682-9B3A-0E1F8389F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096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04B28-BD2B-4A4E-BA89-463CC2239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0A911F-2738-487C-9201-B7DD72F493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F1092-8174-4A35-9F88-C81A7744C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F8693-9F98-47E6-B49E-684A0784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253687-ABB5-4219-9059-6CFE669D9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AFDCB-03F0-435F-A05F-2F0D7493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032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B97FA7-D637-4FD2-A45B-917F1D41E0E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888403" y="2888402"/>
            <a:ext cx="6857999" cy="1081193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CDA921-BF1D-4072-8B1A-723D7503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054" y="365125"/>
            <a:ext cx="100437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D9282D-3B01-428F-A5F7-CA634ABA3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0052" y="1825625"/>
            <a:ext cx="1004374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A68E5-D570-42A0-86D8-ED3FEC6491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2C2-B8D9-4D7B-9D73-564C6D5FC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690D6-42CF-474D-B0F9-F3B780EB5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6139C2-FBCA-45FB-962D-4C18254A58F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31373" y="5731916"/>
            <a:ext cx="877900" cy="445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8A32BC-ACFA-4F2D-9A3C-3C3A252BD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274" y="6356350"/>
            <a:ext cx="1150999" cy="29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8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2891D6-45D1-49F5-8FA2-A651FDF30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02" y="526412"/>
            <a:ext cx="10421550" cy="62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29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>
            <a:extLst>
              <a:ext uri="{FF2B5EF4-FFF2-40B4-BE49-F238E27FC236}">
                <a16:creationId xmlns:a16="http://schemas.microsoft.com/office/drawing/2014/main" id="{60AA2BB4-2077-480D-8D05-F30F737C3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 b="1">
                <a:solidFill>
                  <a:srgbClr val="000000"/>
                </a:solidFill>
                <a:latin typeface="Calibri" panose="020F0502020204030204" pitchFamily="34" charset="0"/>
              </a:rPr>
              <a:t>3. ŽIVOTINJE</a:t>
            </a:r>
          </a:p>
        </p:txBody>
      </p:sp>
      <p:sp>
        <p:nvSpPr>
          <p:cNvPr id="16386" name="Text Box 2">
            <a:extLst>
              <a:ext uri="{FF2B5EF4-FFF2-40B4-BE49-F238E27FC236}">
                <a16:creationId xmlns:a16="http://schemas.microsoft.com/office/drawing/2014/main" id="{C195C4B0-5634-4195-8684-8861A05D7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00" y="1308100"/>
            <a:ext cx="4038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6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MIKROORGANIZMI</a:t>
            </a:r>
          </a:p>
          <a:p>
            <a:pPr>
              <a:spcBef>
                <a:spcPts val="6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RIBE:</a:t>
            </a:r>
          </a:p>
          <a:p>
            <a:pPr marL="342900">
              <a:spcBef>
                <a:spcPts val="600"/>
              </a:spcBef>
              <a:defRPr/>
            </a:pPr>
            <a:r>
              <a:rPr lang="hr-HR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</a:t>
            </a: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šaran</a:t>
            </a:r>
          </a:p>
          <a:p>
            <a:pPr marL="342900">
              <a:spcBef>
                <a:spcPts val="600"/>
              </a:spcBef>
              <a:defRPr/>
            </a:pP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som</a:t>
            </a:r>
          </a:p>
          <a:p>
            <a:pPr marL="342900">
              <a:spcBef>
                <a:spcPts val="600"/>
              </a:spcBef>
              <a:defRPr/>
            </a:pP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štuka</a:t>
            </a:r>
          </a:p>
          <a:p>
            <a:pPr>
              <a:spcBef>
                <a:spcPts val="6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KUKCI:</a:t>
            </a:r>
          </a:p>
          <a:p>
            <a:pPr marL="342900">
              <a:spcBef>
                <a:spcPts val="600"/>
              </a:spcBef>
              <a:defRPr/>
            </a:pPr>
            <a:r>
              <a:rPr lang="hr-HR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 - </a:t>
            </a: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obrubljeni kozak</a:t>
            </a:r>
          </a:p>
          <a:p>
            <a:pPr marL="342900">
              <a:spcBef>
                <a:spcPts val="600"/>
              </a:spcBef>
              <a:defRPr/>
            </a:pP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 - komarac</a:t>
            </a:r>
          </a:p>
          <a:p>
            <a:pPr>
              <a:spcBef>
                <a:spcPts val="6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4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puž barnjak</a:t>
            </a:r>
          </a:p>
          <a:p>
            <a:pPr marL="342900">
              <a:spcBef>
                <a:spcPts val="600"/>
              </a:spcBef>
              <a:defRPr/>
            </a:pPr>
            <a:endParaRPr lang="hr-HR" sz="2400" b="1" i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2" charset="0"/>
            </a:endParaRPr>
          </a:p>
          <a:p>
            <a:pPr marL="341313">
              <a:spcBef>
                <a:spcPts val="600"/>
              </a:spcBef>
              <a:defRPr/>
            </a:pPr>
            <a:endParaRPr lang="hr-HR" sz="2400" b="1" i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2" charset="0"/>
            </a:endParaRP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F886FA67-7F9A-4D2D-A5AE-AE3FCDF11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7746461" y="1374652"/>
            <a:ext cx="35242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0DE69E20-ADCC-4271-90B1-0EB634AEA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337" y="5366543"/>
            <a:ext cx="2160588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Rectangle 5">
            <a:extLst>
              <a:ext uri="{FF2B5EF4-FFF2-40B4-BE49-F238E27FC236}">
                <a16:creationId xmlns:a16="http://schemas.microsoft.com/office/drawing/2014/main" id="{81098C2E-6B04-4075-B6D2-45E8768C4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2514" y="2500314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4343" name="Rectangle 6">
            <a:extLst>
              <a:ext uri="{FF2B5EF4-FFF2-40B4-BE49-F238E27FC236}">
                <a16:creationId xmlns:a16="http://schemas.microsoft.com/office/drawing/2014/main" id="{4C1339C1-F42A-4686-A7CB-22BE6CEC9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2514" y="2500314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4344" name="Rectangle 7">
            <a:extLst>
              <a:ext uri="{FF2B5EF4-FFF2-40B4-BE49-F238E27FC236}">
                <a16:creationId xmlns:a16="http://schemas.microsoft.com/office/drawing/2014/main" id="{B5808177-A65D-4075-8895-3CF16197E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4" y="2657475"/>
            <a:ext cx="204787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5A1251-421A-4826-8FE2-3E4E9908F2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5938"/>
          <a:stretch/>
        </p:blipFill>
        <p:spPr>
          <a:xfrm>
            <a:off x="5700162" y="3804257"/>
            <a:ext cx="2264880" cy="174331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14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19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24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>
            <a:extLst>
              <a:ext uri="{FF2B5EF4-FFF2-40B4-BE49-F238E27FC236}">
                <a16:creationId xmlns:a16="http://schemas.microsoft.com/office/drawing/2014/main" id="{A551A9A3-7867-4609-8742-5A92343C7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1" y="277814"/>
            <a:ext cx="36099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hr-HR" altLang="sr-Latn-RS" sz="4400" b="1">
                <a:solidFill>
                  <a:srgbClr val="000000"/>
                </a:solidFill>
                <a:latin typeface="Calibri" panose="020F0502020204030204" pitchFamily="34" charset="0"/>
              </a:rPr>
              <a:t>ŽIVOTINJE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82F6E702-F588-46A5-AF8C-128EDB228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981075"/>
            <a:ext cx="2949575" cy="450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Text Box 3">
            <a:extLst>
              <a:ext uri="{FF2B5EF4-FFF2-40B4-BE49-F238E27FC236}">
                <a16:creationId xmlns:a16="http://schemas.microsoft.com/office/drawing/2014/main" id="{926D0785-8890-4870-896E-FA9D4E019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4576" y="701676"/>
            <a:ext cx="4186237" cy="579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PTICE: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   </a:t>
            </a:r>
            <a:r>
              <a:rPr lang="hr-HR" sz="28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čaplja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   roda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   divlja patka</a:t>
            </a:r>
          </a:p>
          <a:p>
            <a:pPr>
              <a:spcBef>
                <a:spcPts val="7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8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KUKCI - komarci</a:t>
            </a:r>
          </a:p>
          <a:p>
            <a:pPr>
              <a:spcBef>
                <a:spcPts val="7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ZMIJA </a:t>
            </a:r>
            <a:r>
              <a:rPr lang="hr-HR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- </a:t>
            </a:r>
            <a:r>
              <a:rPr lang="hr-HR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bjelouška</a:t>
            </a:r>
          </a:p>
          <a:p>
            <a:pPr>
              <a:spcBef>
                <a:spcPts val="700"/>
              </a:spcBef>
              <a:buFont typeface="Arial" charset="0"/>
              <a:buChar char="•"/>
              <a:defRPr/>
            </a:pPr>
            <a:r>
              <a:rPr lang="hr-HR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Kornjače i žabe</a:t>
            </a:r>
          </a:p>
          <a:p>
            <a:pPr>
              <a:spcBef>
                <a:spcPts val="700"/>
              </a:spcBef>
              <a:buFont typeface="Arial" charset="0"/>
              <a:buChar char="•"/>
              <a:defRPr/>
            </a:pPr>
            <a:r>
              <a:rPr lang="hr-HR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Vodeni pauk</a:t>
            </a:r>
          </a:p>
          <a:p>
            <a:pPr marL="341313">
              <a:spcBef>
                <a:spcPts val="700"/>
              </a:spcBef>
              <a:defRPr/>
            </a:pPr>
            <a:endParaRPr lang="hr-HR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2" charset="0"/>
            </a:endParaRP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A040DFCD-6207-4B12-8763-F64F1E7D4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2997200"/>
            <a:ext cx="1820862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5">
            <a:extLst>
              <a:ext uri="{FF2B5EF4-FFF2-40B4-BE49-F238E27FC236}">
                <a16:creationId xmlns:a16="http://schemas.microsoft.com/office/drawing/2014/main" id="{93970670-B246-4A7D-BDF6-086B146AE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9" y="5734051"/>
            <a:ext cx="41036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6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6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70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>
            <a:extLst>
              <a:ext uri="{FF2B5EF4-FFF2-40B4-BE49-F238E27FC236}">
                <a16:creationId xmlns:a16="http://schemas.microsoft.com/office/drawing/2014/main" id="{549DF3CE-FF94-47B6-B88E-712B455A2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>
                <a:solidFill>
                  <a:srgbClr val="000000"/>
                </a:solidFill>
                <a:latin typeface="Calibri" panose="020F0502020204030204" pitchFamily="34" charset="0"/>
              </a:rPr>
              <a:t>Živi svijet stajaćica</a:t>
            </a:r>
          </a:p>
        </p:txBody>
      </p:sp>
      <p:sp>
        <p:nvSpPr>
          <p:cNvPr id="16387" name="Text Box 2">
            <a:extLst>
              <a:ext uri="{FF2B5EF4-FFF2-40B4-BE49-F238E27FC236}">
                <a16:creationId xmlns:a16="http://schemas.microsoft.com/office/drawing/2014/main" id="{D9E01B93-29EC-4F98-9F24-C6DC95477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60020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FF0000"/>
                </a:solidFill>
                <a:latin typeface="Calibri" panose="020F0502020204030204" pitchFamily="34" charset="0"/>
              </a:rPr>
              <a:t>STAJAĆICE </a:t>
            </a: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- vode koje miruju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Podjela stajaćica: lokve, bare, močvare, jezera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FF0000"/>
                </a:solidFill>
                <a:latin typeface="Calibri" panose="020F0502020204030204" pitchFamily="34" charset="0"/>
              </a:rPr>
              <a:t>Lokva</a:t>
            </a: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 je najmanja stajaćica, najčešće presuši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FF0000"/>
                </a:solidFill>
                <a:latin typeface="Calibri" panose="020F0502020204030204" pitchFamily="34" charset="0"/>
              </a:rPr>
              <a:t>Bara </a:t>
            </a: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je malo veća stajaćica, može presušiti, dno obraslo vodenim biljem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FF0000"/>
                </a:solidFill>
                <a:latin typeface="Calibri" panose="020F0502020204030204" pitchFamily="34" charset="0"/>
              </a:rPr>
              <a:t>Močvara </a:t>
            </a: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– ne presušuje, bilje raste na dnu i na površini vode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r>
              <a:rPr lang="hr-HR" altLang="sr-Latn-RS" sz="3000" dirty="0">
                <a:solidFill>
                  <a:srgbClr val="FF0000"/>
                </a:solidFill>
                <a:latin typeface="Calibri" panose="020F0502020204030204" pitchFamily="34" charset="0"/>
              </a:rPr>
              <a:t>Jezera</a:t>
            </a:r>
            <a:r>
              <a:rPr lang="hr-HR" altLang="sr-Latn-RS" sz="3000" dirty="0">
                <a:solidFill>
                  <a:srgbClr val="000000"/>
                </a:solidFill>
                <a:latin typeface="Calibri" panose="020F0502020204030204" pitchFamily="34" charset="0"/>
              </a:rPr>
              <a:t>: prirodna i umjetna (stvorili ljudi)</a:t>
            </a:r>
          </a:p>
          <a:p>
            <a:pPr>
              <a:lnSpc>
                <a:spcPct val="80000"/>
              </a:lnSpc>
              <a:spcBef>
                <a:spcPts val="750"/>
              </a:spcBef>
            </a:pPr>
            <a:endParaRPr lang="hr-HR" altLang="sr-Latn-RS" sz="3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spcBef>
                <a:spcPts val="750"/>
              </a:spcBef>
            </a:pPr>
            <a:endParaRPr lang="hr-HR" altLang="sr-Latn-RS" sz="3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>
            <a:extLst>
              <a:ext uri="{FF2B5EF4-FFF2-40B4-BE49-F238E27FC236}">
                <a16:creationId xmlns:a16="http://schemas.microsoft.com/office/drawing/2014/main" id="{5BB5B7D5-2D8C-4D1D-AE91-79093ED27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648" y="902648"/>
            <a:ext cx="10323104" cy="579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Prirodna jezera</a:t>
            </a:r>
            <a:r>
              <a:rPr lang="hr-HR" sz="3200" dirty="0">
                <a:latin typeface="Calibri" pitchFamily="32" charset="0"/>
              </a:rPr>
              <a:t>:Vransko jezero kod Biograda na Moru (najveće jezero u RH), Prokljansko jezero (kod Šibenika), Crveno i Modro jezero (pored Imotskog), Vransko jezero (na Cresu), Plitvička jezera</a:t>
            </a:r>
          </a:p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Umjetna jezera</a:t>
            </a:r>
            <a:r>
              <a:rPr lang="hr-HR" sz="3200" dirty="0">
                <a:latin typeface="Calibri" pitchFamily="32" charset="0"/>
              </a:rPr>
              <a:t>: Lokvarsko i Bajersko jezero (u Gorskom kotaru), Peručko jezero (na rijeci Cetini kod Sinja)</a:t>
            </a:r>
          </a:p>
          <a:p>
            <a:pPr marL="341313">
              <a:spcBef>
                <a:spcPts val="800"/>
              </a:spcBef>
              <a:defRPr/>
            </a:pPr>
            <a:endParaRPr lang="hr-HR" sz="3200" dirty="0">
              <a:latin typeface="Calibri" pitchFamily="3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4A5EF8C0-1119-4754-8E97-79256180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2708275"/>
            <a:ext cx="2303462" cy="1657350"/>
          </a:xfrm>
          <a:prstGeom prst="rect">
            <a:avLst/>
          </a:prstGeom>
          <a:solidFill>
            <a:srgbClr val="FFC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Vode stajaćice i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živi svijet u 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njima</a:t>
            </a: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E2CC674-4190-4906-947F-9156FE869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836613"/>
            <a:ext cx="1439862" cy="576262"/>
          </a:xfrm>
          <a:prstGeom prst="rect">
            <a:avLst/>
          </a:prstGeom>
          <a:solidFill>
            <a:srgbClr val="33CC33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STAJAĆICE</a:t>
            </a:r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61C3684-CFB3-436B-A8A7-6C765115D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260351"/>
            <a:ext cx="1368425" cy="360363"/>
          </a:xfrm>
          <a:prstGeom prst="rect">
            <a:avLst/>
          </a:prstGeom>
          <a:solidFill>
            <a:srgbClr val="33CC33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lokve</a:t>
            </a:r>
          </a:p>
        </p:txBody>
      </p:sp>
      <p:sp>
        <p:nvSpPr>
          <p:cNvPr id="18437" name="Rectangle 4">
            <a:extLst>
              <a:ext uri="{FF2B5EF4-FFF2-40B4-BE49-F238E27FC236}">
                <a16:creationId xmlns:a16="http://schemas.microsoft.com/office/drawing/2014/main" id="{1A40598C-1B31-4B80-9F60-18F4F2F48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836613"/>
            <a:ext cx="1368425" cy="360362"/>
          </a:xfrm>
          <a:prstGeom prst="rect">
            <a:avLst/>
          </a:prstGeom>
          <a:solidFill>
            <a:srgbClr val="33CC33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bare</a:t>
            </a:r>
          </a:p>
        </p:txBody>
      </p:sp>
      <p:sp>
        <p:nvSpPr>
          <p:cNvPr id="18438" name="Rectangle 5">
            <a:extLst>
              <a:ext uri="{FF2B5EF4-FFF2-40B4-BE49-F238E27FC236}">
                <a16:creationId xmlns:a16="http://schemas.microsoft.com/office/drawing/2014/main" id="{BF5169D4-ADB1-4854-9518-B40EFEB93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1412876"/>
            <a:ext cx="1368425" cy="360363"/>
          </a:xfrm>
          <a:prstGeom prst="rect">
            <a:avLst/>
          </a:prstGeom>
          <a:solidFill>
            <a:srgbClr val="33CC33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močvara</a:t>
            </a:r>
          </a:p>
        </p:txBody>
      </p:sp>
      <p:sp>
        <p:nvSpPr>
          <p:cNvPr id="18439" name="Rectangle 6">
            <a:extLst>
              <a:ext uri="{FF2B5EF4-FFF2-40B4-BE49-F238E27FC236}">
                <a16:creationId xmlns:a16="http://schemas.microsoft.com/office/drawing/2014/main" id="{722F29DC-6221-4709-AE62-ADD54F20A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2492376"/>
            <a:ext cx="1368425" cy="576263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BILJKE</a:t>
            </a:r>
          </a:p>
        </p:txBody>
      </p:sp>
      <p:sp>
        <p:nvSpPr>
          <p:cNvPr id="18440" name="Rectangle 7">
            <a:extLst>
              <a:ext uri="{FF2B5EF4-FFF2-40B4-BE49-F238E27FC236}">
                <a16:creationId xmlns:a16="http://schemas.microsoft.com/office/drawing/2014/main" id="{5E2A511D-4257-4CC3-A225-B4128314F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141663"/>
            <a:ext cx="147637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UZ VODU</a:t>
            </a:r>
          </a:p>
        </p:txBody>
      </p:sp>
      <p:sp>
        <p:nvSpPr>
          <p:cNvPr id="18441" name="Rectangle 8">
            <a:extLst>
              <a:ext uri="{FF2B5EF4-FFF2-40B4-BE49-F238E27FC236}">
                <a16:creationId xmlns:a16="http://schemas.microsoft.com/office/drawing/2014/main" id="{B42C0587-85C4-4D2F-8D45-86959B77A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1989138"/>
            <a:ext cx="1368425" cy="360362"/>
          </a:xfrm>
          <a:prstGeom prst="rect">
            <a:avLst/>
          </a:prstGeom>
          <a:solidFill>
            <a:srgbClr val="33CC33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jezera</a:t>
            </a:r>
          </a:p>
        </p:txBody>
      </p:sp>
      <p:sp>
        <p:nvSpPr>
          <p:cNvPr id="18442" name="Rectangle 9">
            <a:extLst>
              <a:ext uri="{FF2B5EF4-FFF2-40B4-BE49-F238E27FC236}">
                <a16:creationId xmlns:a16="http://schemas.microsoft.com/office/drawing/2014/main" id="{CE7798F7-A6CD-461D-BC8A-CADC2825E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716338"/>
            <a:ext cx="136842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trska</a:t>
            </a:r>
          </a:p>
        </p:txBody>
      </p:sp>
      <p:sp>
        <p:nvSpPr>
          <p:cNvPr id="18443" name="Rectangle 10">
            <a:extLst>
              <a:ext uri="{FF2B5EF4-FFF2-40B4-BE49-F238E27FC236}">
                <a16:creationId xmlns:a16="http://schemas.microsoft.com/office/drawing/2014/main" id="{B902CB59-63FD-4602-8805-37CF6812A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3141663"/>
            <a:ext cx="136842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U VODI</a:t>
            </a:r>
          </a:p>
        </p:txBody>
      </p:sp>
      <p:sp>
        <p:nvSpPr>
          <p:cNvPr id="18444" name="Rectangle 11">
            <a:extLst>
              <a:ext uri="{FF2B5EF4-FFF2-40B4-BE49-F238E27FC236}">
                <a16:creationId xmlns:a16="http://schemas.microsoft.com/office/drawing/2014/main" id="{78601DC1-7075-4EAF-A156-F2B2810AA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4221163"/>
            <a:ext cx="136842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lokvanj</a:t>
            </a:r>
          </a:p>
        </p:txBody>
      </p:sp>
      <p:sp>
        <p:nvSpPr>
          <p:cNvPr id="18445" name="Rectangle 12">
            <a:extLst>
              <a:ext uri="{FF2B5EF4-FFF2-40B4-BE49-F238E27FC236}">
                <a16:creationId xmlns:a16="http://schemas.microsoft.com/office/drawing/2014/main" id="{31361CA5-3DD2-4EDA-BAD2-3AEE697CC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3716338"/>
            <a:ext cx="136842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lopoč</a:t>
            </a:r>
          </a:p>
        </p:txBody>
      </p:sp>
      <p:sp>
        <p:nvSpPr>
          <p:cNvPr id="18446" name="Rectangle 13">
            <a:extLst>
              <a:ext uri="{FF2B5EF4-FFF2-40B4-BE49-F238E27FC236}">
                <a16:creationId xmlns:a16="http://schemas.microsoft.com/office/drawing/2014/main" id="{12B0D3C4-66A9-44D5-85D2-277F4E0E3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868863"/>
            <a:ext cx="1368425" cy="5762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močvarna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>
                <a:solidFill>
                  <a:srgbClr val="000000"/>
                </a:solidFill>
              </a:rPr>
              <a:t> </a:t>
            </a:r>
            <a:r>
              <a:rPr lang="hr-HR" altLang="sr-Latn-RS" b="1">
                <a:solidFill>
                  <a:srgbClr val="1F497D"/>
                </a:solidFill>
              </a:rPr>
              <a:t>perunika</a:t>
            </a:r>
          </a:p>
        </p:txBody>
      </p:sp>
      <p:sp>
        <p:nvSpPr>
          <p:cNvPr id="18447" name="Rectangle 14">
            <a:extLst>
              <a:ext uri="{FF2B5EF4-FFF2-40B4-BE49-F238E27FC236}">
                <a16:creationId xmlns:a16="http://schemas.microsoft.com/office/drawing/2014/main" id="{4DFEDEB3-37BD-4F13-B9EA-24F5CCFEC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221163"/>
            <a:ext cx="1368425" cy="360362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rogoz</a:t>
            </a:r>
          </a:p>
        </p:txBody>
      </p:sp>
      <p:sp>
        <p:nvSpPr>
          <p:cNvPr id="18448" name="Rectangle 15">
            <a:extLst>
              <a:ext uri="{FF2B5EF4-FFF2-40B4-BE49-F238E27FC236}">
                <a16:creationId xmlns:a16="http://schemas.microsoft.com/office/drawing/2014/main" id="{FB3C6ADA-EAC4-4EA7-B349-5E1A2918A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3" y="692151"/>
            <a:ext cx="1511300" cy="792163"/>
          </a:xfrm>
          <a:prstGeom prst="rect">
            <a:avLst/>
          </a:prstGeom>
          <a:solidFill>
            <a:srgbClr val="FF33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ŽIVOTINJE</a:t>
            </a:r>
          </a:p>
        </p:txBody>
      </p:sp>
      <p:sp>
        <p:nvSpPr>
          <p:cNvPr id="18449" name="Rectangle 16">
            <a:extLst>
              <a:ext uri="{FF2B5EF4-FFF2-40B4-BE49-F238E27FC236}">
                <a16:creationId xmlns:a16="http://schemas.microsoft.com/office/drawing/2014/main" id="{2F67BCF1-B2A4-448B-9B31-557C0A008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5229225"/>
            <a:ext cx="1368425" cy="647700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vodena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 kuga</a:t>
            </a:r>
          </a:p>
        </p:txBody>
      </p:sp>
      <p:sp>
        <p:nvSpPr>
          <p:cNvPr id="18450" name="Rectangle 17">
            <a:extLst>
              <a:ext uri="{FF2B5EF4-FFF2-40B4-BE49-F238E27FC236}">
                <a16:creationId xmlns:a16="http://schemas.microsoft.com/office/drawing/2014/main" id="{DB08A5B3-1642-4AC1-B4E9-817BE7A5B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4724401"/>
            <a:ext cx="1368425" cy="360363"/>
          </a:xfrm>
          <a:prstGeom prst="rect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krocanj</a:t>
            </a:r>
          </a:p>
        </p:txBody>
      </p:sp>
      <p:sp>
        <p:nvSpPr>
          <p:cNvPr id="18451" name="Rectangle 18">
            <a:extLst>
              <a:ext uri="{FF2B5EF4-FFF2-40B4-BE49-F238E27FC236}">
                <a16:creationId xmlns:a16="http://schemas.microsoft.com/office/drawing/2014/main" id="{0026FDE6-56B9-4291-ADD3-1A2022B39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981076"/>
            <a:ext cx="1368425" cy="360363"/>
          </a:xfrm>
          <a:prstGeom prst="rect">
            <a:avLst/>
          </a:prstGeom>
          <a:solidFill>
            <a:srgbClr val="FF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šaran</a:t>
            </a:r>
          </a:p>
        </p:txBody>
      </p:sp>
      <p:sp>
        <p:nvSpPr>
          <p:cNvPr id="18452" name="Rectangle 19">
            <a:extLst>
              <a:ext uri="{FF2B5EF4-FFF2-40B4-BE49-F238E27FC236}">
                <a16:creationId xmlns:a16="http://schemas.microsoft.com/office/drawing/2014/main" id="{BD524FF4-BBD9-4733-B1B0-FC02C2DED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789" y="981076"/>
            <a:ext cx="935037" cy="360363"/>
          </a:xfrm>
          <a:prstGeom prst="rect">
            <a:avLst/>
          </a:prstGeom>
          <a:solidFill>
            <a:srgbClr val="FF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RIBE</a:t>
            </a:r>
          </a:p>
        </p:txBody>
      </p:sp>
      <p:sp>
        <p:nvSpPr>
          <p:cNvPr id="18453" name="Rectangle 20">
            <a:extLst>
              <a:ext uri="{FF2B5EF4-FFF2-40B4-BE49-F238E27FC236}">
                <a16:creationId xmlns:a16="http://schemas.microsoft.com/office/drawing/2014/main" id="{F8B08146-DA8E-4D98-B8A2-46EFFC09E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664" y="333376"/>
            <a:ext cx="2232025" cy="360363"/>
          </a:xfrm>
          <a:prstGeom prst="rect">
            <a:avLst/>
          </a:prstGeom>
          <a:solidFill>
            <a:schemeClr val="bg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mikroorganizmi</a:t>
            </a:r>
          </a:p>
        </p:txBody>
      </p:sp>
      <p:sp>
        <p:nvSpPr>
          <p:cNvPr id="18454" name="Rectangle 21">
            <a:extLst>
              <a:ext uri="{FF2B5EF4-FFF2-40B4-BE49-F238E27FC236}">
                <a16:creationId xmlns:a16="http://schemas.microsoft.com/office/drawing/2014/main" id="{2AD6681B-29D9-44D1-B6F8-0D1B5995E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764" y="2565401"/>
            <a:ext cx="1081087" cy="360363"/>
          </a:xfrm>
          <a:prstGeom prst="rect">
            <a:avLst/>
          </a:prstGeom>
          <a:solidFill>
            <a:srgbClr val="FF66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KUKCI</a:t>
            </a:r>
          </a:p>
        </p:txBody>
      </p:sp>
      <p:sp>
        <p:nvSpPr>
          <p:cNvPr id="18455" name="Rectangle 22">
            <a:extLst>
              <a:ext uri="{FF2B5EF4-FFF2-40B4-BE49-F238E27FC236}">
                <a16:creationId xmlns:a16="http://schemas.microsoft.com/office/drawing/2014/main" id="{9E0AC88F-5CD2-4582-8F88-78C9D79B3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1989138"/>
            <a:ext cx="1368425" cy="360362"/>
          </a:xfrm>
          <a:prstGeom prst="rect">
            <a:avLst/>
          </a:prstGeom>
          <a:solidFill>
            <a:srgbClr val="FFC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štuka</a:t>
            </a:r>
          </a:p>
        </p:txBody>
      </p:sp>
      <p:sp>
        <p:nvSpPr>
          <p:cNvPr id="18456" name="Rectangle 23">
            <a:extLst>
              <a:ext uri="{FF2B5EF4-FFF2-40B4-BE49-F238E27FC236}">
                <a16:creationId xmlns:a16="http://schemas.microsoft.com/office/drawing/2014/main" id="{3E13D41E-6E82-450D-AE2F-16EDB5F0E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1484313"/>
            <a:ext cx="1368425" cy="360362"/>
          </a:xfrm>
          <a:prstGeom prst="rect">
            <a:avLst/>
          </a:prstGeom>
          <a:solidFill>
            <a:srgbClr val="FF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som</a:t>
            </a:r>
          </a:p>
        </p:txBody>
      </p:sp>
      <p:sp>
        <p:nvSpPr>
          <p:cNvPr id="18457" name="Rectangle 24">
            <a:extLst>
              <a:ext uri="{FF2B5EF4-FFF2-40B4-BE49-F238E27FC236}">
                <a16:creationId xmlns:a16="http://schemas.microsoft.com/office/drawing/2014/main" id="{56CA29BF-26DD-414C-AE54-9C231D89D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1" y="3644901"/>
            <a:ext cx="1368425" cy="3603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komarac</a:t>
            </a:r>
          </a:p>
        </p:txBody>
      </p:sp>
      <p:sp>
        <p:nvSpPr>
          <p:cNvPr id="18458" name="Rectangle 25">
            <a:extLst>
              <a:ext uri="{FF2B5EF4-FFF2-40B4-BE49-F238E27FC236}">
                <a16:creationId xmlns:a16="http://schemas.microsoft.com/office/drawing/2014/main" id="{88E4AF31-116D-415F-87C3-959699C10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689" y="3141663"/>
            <a:ext cx="2376487" cy="360362"/>
          </a:xfrm>
          <a:prstGeom prst="rect">
            <a:avLst/>
          </a:prstGeom>
          <a:solidFill>
            <a:schemeClr val="bg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obrubljeni kozak</a:t>
            </a:r>
          </a:p>
        </p:txBody>
      </p:sp>
      <p:sp>
        <p:nvSpPr>
          <p:cNvPr id="18459" name="Rectangle 26">
            <a:extLst>
              <a:ext uri="{FF2B5EF4-FFF2-40B4-BE49-F238E27FC236}">
                <a16:creationId xmlns:a16="http://schemas.microsoft.com/office/drawing/2014/main" id="{CD046E33-3947-4FB8-B053-8067E78C9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1" y="2636838"/>
            <a:ext cx="1368425" cy="360362"/>
          </a:xfrm>
          <a:prstGeom prst="rect">
            <a:avLst/>
          </a:prstGeom>
          <a:solidFill>
            <a:schemeClr val="bg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vretenac</a:t>
            </a:r>
          </a:p>
        </p:txBody>
      </p:sp>
      <p:sp>
        <p:nvSpPr>
          <p:cNvPr id="18460" name="Rectangle 27">
            <a:extLst>
              <a:ext uri="{FF2B5EF4-FFF2-40B4-BE49-F238E27FC236}">
                <a16:creationId xmlns:a16="http://schemas.microsoft.com/office/drawing/2014/main" id="{91E40955-BC50-4808-BCA5-510195AF8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4724401"/>
            <a:ext cx="1368425" cy="360363"/>
          </a:xfrm>
          <a:prstGeom prst="rect">
            <a:avLst/>
          </a:prstGeom>
          <a:solidFill>
            <a:schemeClr val="bg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roda</a:t>
            </a:r>
          </a:p>
        </p:txBody>
      </p:sp>
      <p:sp>
        <p:nvSpPr>
          <p:cNvPr id="18461" name="Rectangle 28">
            <a:extLst>
              <a:ext uri="{FF2B5EF4-FFF2-40B4-BE49-F238E27FC236}">
                <a16:creationId xmlns:a16="http://schemas.microsoft.com/office/drawing/2014/main" id="{C3390AC1-7D24-48DC-AC07-7728A34B0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4221163"/>
            <a:ext cx="1368425" cy="360362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čaplja</a:t>
            </a:r>
          </a:p>
        </p:txBody>
      </p:sp>
      <p:sp>
        <p:nvSpPr>
          <p:cNvPr id="18462" name="Rectangle 29">
            <a:extLst>
              <a:ext uri="{FF2B5EF4-FFF2-40B4-BE49-F238E27FC236}">
                <a16:creationId xmlns:a16="http://schemas.microsoft.com/office/drawing/2014/main" id="{FC7FAF29-863C-4BF1-ACA1-EE1ACC16C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6" y="4149726"/>
            <a:ext cx="1008063" cy="360363"/>
          </a:xfrm>
          <a:prstGeom prst="rect">
            <a:avLst/>
          </a:prstGeom>
          <a:solidFill>
            <a:srgbClr val="FF505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</a:rPr>
              <a:t>PTICE</a:t>
            </a:r>
          </a:p>
        </p:txBody>
      </p:sp>
      <p:sp>
        <p:nvSpPr>
          <p:cNvPr id="18463" name="Rectangle 30">
            <a:extLst>
              <a:ext uri="{FF2B5EF4-FFF2-40B4-BE49-F238E27FC236}">
                <a16:creationId xmlns:a16="http://schemas.microsoft.com/office/drawing/2014/main" id="{41F09A3F-A026-4C01-924C-7D74369AF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1900" y="6021388"/>
            <a:ext cx="3168650" cy="360362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zmija bjelouška</a:t>
            </a:r>
          </a:p>
        </p:txBody>
      </p:sp>
      <p:sp>
        <p:nvSpPr>
          <p:cNvPr id="18464" name="Rectangle 31">
            <a:extLst>
              <a:ext uri="{FF2B5EF4-FFF2-40B4-BE49-F238E27FC236}">
                <a16:creationId xmlns:a16="http://schemas.microsoft.com/office/drawing/2014/main" id="{BD23C74C-E673-41D0-96D9-CCC1951E7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5300663"/>
            <a:ext cx="1727200" cy="360362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divlja patka</a:t>
            </a:r>
          </a:p>
        </p:txBody>
      </p:sp>
      <p:sp>
        <p:nvSpPr>
          <p:cNvPr id="18465" name="Line 32">
            <a:extLst>
              <a:ext uri="{FF2B5EF4-FFF2-40B4-BE49-F238E27FC236}">
                <a16:creationId xmlns:a16="http://schemas.microsoft.com/office/drawing/2014/main" id="{D4319C10-3E44-4166-A376-EAE3A68864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1175" y="1122364"/>
            <a:ext cx="1588" cy="1589087"/>
          </a:xfrm>
          <a:prstGeom prst="line">
            <a:avLst/>
          </a:prstGeom>
          <a:noFill/>
          <a:ln w="57240">
            <a:solidFill>
              <a:srgbClr val="1F49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66" name="Line 33">
            <a:extLst>
              <a:ext uri="{FF2B5EF4-FFF2-40B4-BE49-F238E27FC236}">
                <a16:creationId xmlns:a16="http://schemas.microsoft.com/office/drawing/2014/main" id="{A6AE761C-B9CC-4577-B85F-8C3210E84F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6200" y="1125539"/>
            <a:ext cx="438150" cy="1587"/>
          </a:xfrm>
          <a:prstGeom prst="line">
            <a:avLst/>
          </a:prstGeom>
          <a:noFill/>
          <a:ln w="5724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67" name="Line 34">
            <a:extLst>
              <a:ext uri="{FF2B5EF4-FFF2-40B4-BE49-F238E27FC236}">
                <a16:creationId xmlns:a16="http://schemas.microsoft.com/office/drawing/2014/main" id="{C3835B33-24F2-4E30-ABA1-3B03666927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1175" y="1125539"/>
            <a:ext cx="433388" cy="1587"/>
          </a:xfrm>
          <a:prstGeom prst="line">
            <a:avLst/>
          </a:prstGeom>
          <a:noFill/>
          <a:ln w="5724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68" name="Line 35">
            <a:extLst>
              <a:ext uri="{FF2B5EF4-FFF2-40B4-BE49-F238E27FC236}">
                <a16:creationId xmlns:a16="http://schemas.microsoft.com/office/drawing/2014/main" id="{921939D2-92FF-4A92-A798-94A938C1EC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89363" y="2924175"/>
            <a:ext cx="1085850" cy="1588"/>
          </a:xfrm>
          <a:prstGeom prst="line">
            <a:avLst/>
          </a:prstGeom>
          <a:noFill/>
          <a:ln w="5724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69" name="Line 36">
            <a:extLst>
              <a:ext uri="{FF2B5EF4-FFF2-40B4-BE49-F238E27FC236}">
                <a16:creationId xmlns:a16="http://schemas.microsoft.com/office/drawing/2014/main" id="{32B70E74-74C0-4F66-9E4D-1ECFAF6274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0438" y="1125539"/>
            <a:ext cx="222250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0" name="Line 37">
            <a:extLst>
              <a:ext uri="{FF2B5EF4-FFF2-40B4-BE49-F238E27FC236}">
                <a16:creationId xmlns:a16="http://schemas.microsoft.com/office/drawing/2014/main" id="{FAD746BF-E8D1-4BE4-904C-7CC9E4741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3614" y="333375"/>
            <a:ext cx="1587" cy="1943100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1" name="Line 38">
            <a:extLst>
              <a:ext uri="{FF2B5EF4-FFF2-40B4-BE49-F238E27FC236}">
                <a16:creationId xmlns:a16="http://schemas.microsoft.com/office/drawing/2014/main" id="{06A3E3E8-B9FA-4BAD-A9CD-641CA3CFB2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4538" y="333375"/>
            <a:ext cx="222250" cy="158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2" name="Line 39">
            <a:extLst>
              <a:ext uri="{FF2B5EF4-FFF2-40B4-BE49-F238E27FC236}">
                <a16:creationId xmlns:a16="http://schemas.microsoft.com/office/drawing/2014/main" id="{3B135D97-B7BD-421D-BC40-D91288F0ECF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4538" y="1125539"/>
            <a:ext cx="222250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3" name="Line 40">
            <a:extLst>
              <a:ext uri="{FF2B5EF4-FFF2-40B4-BE49-F238E27FC236}">
                <a16:creationId xmlns:a16="http://schemas.microsoft.com/office/drawing/2014/main" id="{F34C8224-E29B-4CCF-B93E-B09A5603823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3100" y="1557339"/>
            <a:ext cx="293688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4" name="Line 41">
            <a:extLst>
              <a:ext uri="{FF2B5EF4-FFF2-40B4-BE49-F238E27FC236}">
                <a16:creationId xmlns:a16="http://schemas.microsoft.com/office/drawing/2014/main" id="{5BDE0D6A-F484-48FB-B809-704692E77F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3100" y="2205039"/>
            <a:ext cx="293688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5" name="Line 42">
            <a:extLst>
              <a:ext uri="{FF2B5EF4-FFF2-40B4-BE49-F238E27FC236}">
                <a16:creationId xmlns:a16="http://schemas.microsoft.com/office/drawing/2014/main" id="{E421B096-09C5-4101-A11D-BF8BFBF236B5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404813"/>
            <a:ext cx="1588" cy="215900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6" name="Line 43">
            <a:extLst>
              <a:ext uri="{FF2B5EF4-FFF2-40B4-BE49-F238E27FC236}">
                <a16:creationId xmlns:a16="http://schemas.microsoft.com/office/drawing/2014/main" id="{3450F62C-5865-4470-9CEE-4B47B09225A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4" y="1484313"/>
            <a:ext cx="1587" cy="4392612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7" name="Line 44">
            <a:extLst>
              <a:ext uri="{FF2B5EF4-FFF2-40B4-BE49-F238E27FC236}">
                <a16:creationId xmlns:a16="http://schemas.microsoft.com/office/drawing/2014/main" id="{1EFC7C37-61B2-4137-9D9E-359FFC792B22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1" y="404814"/>
            <a:ext cx="576263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8" name="Line 45">
            <a:extLst>
              <a:ext uri="{FF2B5EF4-FFF2-40B4-BE49-F238E27FC236}">
                <a16:creationId xmlns:a16="http://schemas.microsoft.com/office/drawing/2014/main" id="{675ED215-CE16-46E7-B904-A927A378B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5864" y="1196975"/>
            <a:ext cx="288925" cy="158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79" name="Line 46">
            <a:extLst>
              <a:ext uri="{FF2B5EF4-FFF2-40B4-BE49-F238E27FC236}">
                <a16:creationId xmlns:a16="http://schemas.microsoft.com/office/drawing/2014/main" id="{CA31C5A6-5911-4DE8-B049-A5AE34BF0E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2781300"/>
            <a:ext cx="431800" cy="158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0" name="Line 47">
            <a:extLst>
              <a:ext uri="{FF2B5EF4-FFF2-40B4-BE49-F238E27FC236}">
                <a16:creationId xmlns:a16="http://schemas.microsoft.com/office/drawing/2014/main" id="{832A33D7-012C-435A-9B9D-D9D9BA2FE9B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4365625"/>
            <a:ext cx="576262" cy="158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1" name="Line 48">
            <a:extLst>
              <a:ext uri="{FF2B5EF4-FFF2-40B4-BE49-F238E27FC236}">
                <a16:creationId xmlns:a16="http://schemas.microsoft.com/office/drawing/2014/main" id="{282F9639-3C11-4700-8DC5-67FE8E448AC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4" y="4941888"/>
            <a:ext cx="1587" cy="863600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2" name="Line 49">
            <a:extLst>
              <a:ext uri="{FF2B5EF4-FFF2-40B4-BE49-F238E27FC236}">
                <a16:creationId xmlns:a16="http://schemas.microsoft.com/office/drawing/2014/main" id="{896EDC7F-E5B4-4069-B3D4-FDB3579AAF9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3500438"/>
            <a:ext cx="1587" cy="215900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3" name="Line 50">
            <a:extLst>
              <a:ext uri="{FF2B5EF4-FFF2-40B4-BE49-F238E27FC236}">
                <a16:creationId xmlns:a16="http://schemas.microsoft.com/office/drawing/2014/main" id="{8002EBE1-D80D-4DD8-A58D-C453530EACF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4076701"/>
            <a:ext cx="1587" cy="144463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4" name="Line 51">
            <a:extLst>
              <a:ext uri="{FF2B5EF4-FFF2-40B4-BE49-F238E27FC236}">
                <a16:creationId xmlns:a16="http://schemas.microsoft.com/office/drawing/2014/main" id="{9C87D018-D3FF-4BAD-BF62-C613CBFB11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4581525"/>
            <a:ext cx="1587" cy="28733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5" name="Line 52">
            <a:extLst>
              <a:ext uri="{FF2B5EF4-FFF2-40B4-BE49-F238E27FC236}">
                <a16:creationId xmlns:a16="http://schemas.microsoft.com/office/drawing/2014/main" id="{91019AC4-A8E2-4F4D-9604-7EC1243D9A0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3500438"/>
            <a:ext cx="1587" cy="215900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6" name="Line 53">
            <a:extLst>
              <a:ext uri="{FF2B5EF4-FFF2-40B4-BE49-F238E27FC236}">
                <a16:creationId xmlns:a16="http://schemas.microsoft.com/office/drawing/2014/main" id="{4E5A1A76-05A4-4580-87D8-381C0389367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076701"/>
            <a:ext cx="1587" cy="144463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7" name="Line 54">
            <a:extLst>
              <a:ext uri="{FF2B5EF4-FFF2-40B4-BE49-F238E27FC236}">
                <a16:creationId xmlns:a16="http://schemas.microsoft.com/office/drawing/2014/main" id="{B05721FB-63DD-4D19-A433-8B622F85D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581526"/>
            <a:ext cx="1587" cy="142875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8" name="Line 55">
            <a:extLst>
              <a:ext uri="{FF2B5EF4-FFF2-40B4-BE49-F238E27FC236}">
                <a16:creationId xmlns:a16="http://schemas.microsoft.com/office/drawing/2014/main" id="{5CCA94AC-150B-45F5-9F03-3CA590721CF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5084763"/>
            <a:ext cx="1587" cy="144462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89" name="Rectangle 56">
            <a:extLst>
              <a:ext uri="{FF2B5EF4-FFF2-40B4-BE49-F238E27FC236}">
                <a16:creationId xmlns:a16="http://schemas.microsoft.com/office/drawing/2014/main" id="{81CCACC3-9324-476D-BED8-C057C80F5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5639" y="4652963"/>
            <a:ext cx="1296987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kornjača</a:t>
            </a:r>
          </a:p>
        </p:txBody>
      </p:sp>
      <p:sp>
        <p:nvSpPr>
          <p:cNvPr id="18490" name="Line 57">
            <a:extLst>
              <a:ext uri="{FF2B5EF4-FFF2-40B4-BE49-F238E27FC236}">
                <a16:creationId xmlns:a16="http://schemas.microsoft.com/office/drawing/2014/main" id="{13A1C8E4-C74A-4196-B9FE-9231785730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29450" y="4797425"/>
            <a:ext cx="293688" cy="1588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91" name="Rectangle 58">
            <a:extLst>
              <a:ext uri="{FF2B5EF4-FFF2-40B4-BE49-F238E27FC236}">
                <a16:creationId xmlns:a16="http://schemas.microsoft.com/office/drawing/2014/main" id="{3AA9D7D0-AFA2-46F2-B819-1B3BC3E1B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401" y="5373688"/>
            <a:ext cx="1439863" cy="360362"/>
          </a:xfrm>
          <a:prstGeom prst="rect">
            <a:avLst/>
          </a:prstGeom>
          <a:solidFill>
            <a:srgbClr val="CCFFCC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žaba</a:t>
            </a:r>
          </a:p>
        </p:txBody>
      </p:sp>
      <p:sp>
        <p:nvSpPr>
          <p:cNvPr id="18492" name="Line 59">
            <a:extLst>
              <a:ext uri="{FF2B5EF4-FFF2-40B4-BE49-F238E27FC236}">
                <a16:creationId xmlns:a16="http://schemas.microsoft.com/office/drawing/2014/main" id="{9B5D77F7-3906-4065-9E6C-43E909E868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69088" y="5589589"/>
            <a:ext cx="654050" cy="1587"/>
          </a:xfrm>
          <a:prstGeom prst="line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cxnSp>
        <p:nvCxnSpPr>
          <p:cNvPr id="18493" name="AutoShape 60">
            <a:extLst>
              <a:ext uri="{FF2B5EF4-FFF2-40B4-BE49-F238E27FC236}">
                <a16:creationId xmlns:a16="http://schemas.microsoft.com/office/drawing/2014/main" id="{B1B24163-6D8A-4CB1-83B1-C87BC2D5A2CC}"/>
              </a:ext>
            </a:extLst>
          </p:cNvPr>
          <p:cNvCxnSpPr>
            <a:cxnSpLocks noChangeShapeType="1"/>
            <a:stCxn id="18446" idx="2"/>
          </p:cNvCxnSpPr>
          <p:nvPr/>
        </p:nvCxnSpPr>
        <p:spPr bwMode="auto">
          <a:xfrm>
            <a:off x="2208214" y="5445126"/>
            <a:ext cx="3175" cy="360363"/>
          </a:xfrm>
          <a:prstGeom prst="straightConnector1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94" name="Rectangle 61">
            <a:extLst>
              <a:ext uri="{FF2B5EF4-FFF2-40B4-BE49-F238E27FC236}">
                <a16:creationId xmlns:a16="http://schemas.microsoft.com/office/drawing/2014/main" id="{FA6D9289-14A3-4521-9478-D5FF1A1D7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805489"/>
            <a:ext cx="1476375" cy="504825"/>
          </a:xfrm>
          <a:prstGeom prst="rect">
            <a:avLst/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1F497D"/>
                </a:solidFill>
                <a:latin typeface="Calibri" panose="020F0502020204030204" pitchFamily="34" charset="0"/>
              </a:rPr>
              <a:t>šaš</a:t>
            </a:r>
          </a:p>
        </p:txBody>
      </p:sp>
      <p:sp>
        <p:nvSpPr>
          <p:cNvPr id="18495" name="Rectangle 62">
            <a:extLst>
              <a:ext uri="{FF2B5EF4-FFF2-40B4-BE49-F238E27FC236}">
                <a16:creationId xmlns:a16="http://schemas.microsoft.com/office/drawing/2014/main" id="{960AA9D3-31EF-436D-8ABF-AEF98260C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4039" y="5932489"/>
            <a:ext cx="1584325" cy="592137"/>
          </a:xfrm>
          <a:prstGeom prst="rect">
            <a:avLst/>
          </a:prstGeom>
          <a:solidFill>
            <a:srgbClr val="FFFF00"/>
          </a:solidFill>
          <a:ln w="255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>
                <a:solidFill>
                  <a:schemeClr val="tx1"/>
                </a:solidFill>
                <a:latin typeface="Calibri" panose="020F0502020204030204" pitchFamily="34" charset="0"/>
              </a:rPr>
              <a:t>Vodeni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>
                <a:solidFill>
                  <a:schemeClr val="tx1"/>
                </a:solidFill>
                <a:latin typeface="Calibri" panose="020F0502020204030204" pitchFamily="34" charset="0"/>
              </a:rPr>
              <a:t>pauk</a:t>
            </a:r>
          </a:p>
        </p:txBody>
      </p:sp>
      <p:cxnSp>
        <p:nvCxnSpPr>
          <p:cNvPr id="18496" name="AutoShape 63">
            <a:extLst>
              <a:ext uri="{FF2B5EF4-FFF2-40B4-BE49-F238E27FC236}">
                <a16:creationId xmlns:a16="http://schemas.microsoft.com/office/drawing/2014/main" id="{28EE3E8B-C43B-4AD6-B68D-8DF48926AD8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096001" y="5876925"/>
            <a:ext cx="792163" cy="1588"/>
          </a:xfrm>
          <a:prstGeom prst="straightConnector1">
            <a:avLst/>
          </a:prstGeom>
          <a:noFill/>
          <a:ln w="9360">
            <a:solidFill>
              <a:srgbClr val="1F497D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id="{1F1455ED-FCF4-45FF-B3B2-37A5B2419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2708275"/>
            <a:ext cx="2303462" cy="165735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Vode stajaćice i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živi svijet u </a:t>
            </a:r>
          </a:p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njima</a:t>
            </a: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60F2EC6-04C2-4B93-848F-A2650DA4A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836613"/>
            <a:ext cx="1439862" cy="576262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STAJAĆICE</a:t>
            </a:r>
          </a:p>
        </p:txBody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D6E696E1-D93D-4748-8323-0F61BF344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260351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1" name="Rectangle 4">
            <a:extLst>
              <a:ext uri="{FF2B5EF4-FFF2-40B4-BE49-F238E27FC236}">
                <a16:creationId xmlns:a16="http://schemas.microsoft.com/office/drawing/2014/main" id="{665B69F2-9E31-4D7A-873E-74F5CC81F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836613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2" name="Rectangle 5">
            <a:extLst>
              <a:ext uri="{FF2B5EF4-FFF2-40B4-BE49-F238E27FC236}">
                <a16:creationId xmlns:a16="http://schemas.microsoft.com/office/drawing/2014/main" id="{97793A43-48BC-4380-8D31-5722E3A95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1412876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3" name="Rectangle 6">
            <a:extLst>
              <a:ext uri="{FF2B5EF4-FFF2-40B4-BE49-F238E27FC236}">
                <a16:creationId xmlns:a16="http://schemas.microsoft.com/office/drawing/2014/main" id="{ACFBB4D0-66B1-4868-8791-A76CFA805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2492376"/>
            <a:ext cx="1368425" cy="576263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BILJKE</a:t>
            </a:r>
          </a:p>
        </p:txBody>
      </p:sp>
      <p:sp>
        <p:nvSpPr>
          <p:cNvPr id="19464" name="Rectangle 7">
            <a:extLst>
              <a:ext uri="{FF2B5EF4-FFF2-40B4-BE49-F238E27FC236}">
                <a16:creationId xmlns:a16="http://schemas.microsoft.com/office/drawing/2014/main" id="{D32E4415-579B-4D25-AABC-064FDE389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141663"/>
            <a:ext cx="1476375" cy="360362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UZ VODU</a:t>
            </a:r>
          </a:p>
        </p:txBody>
      </p:sp>
      <p:sp>
        <p:nvSpPr>
          <p:cNvPr id="19465" name="Rectangle 8">
            <a:extLst>
              <a:ext uri="{FF2B5EF4-FFF2-40B4-BE49-F238E27FC236}">
                <a16:creationId xmlns:a16="http://schemas.microsoft.com/office/drawing/2014/main" id="{FFD3A946-0EF7-4634-AE86-DCA59A763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1989138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6" name="Rectangle 9">
            <a:extLst>
              <a:ext uri="{FF2B5EF4-FFF2-40B4-BE49-F238E27FC236}">
                <a16:creationId xmlns:a16="http://schemas.microsoft.com/office/drawing/2014/main" id="{32F3D048-DBCE-4F25-98C4-CF41539F2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716338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7" name="Rectangle 10">
            <a:extLst>
              <a:ext uri="{FF2B5EF4-FFF2-40B4-BE49-F238E27FC236}">
                <a16:creationId xmlns:a16="http://schemas.microsoft.com/office/drawing/2014/main" id="{FEA32C2A-40A8-440C-8CE0-075E5CE1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3141663"/>
            <a:ext cx="1368425" cy="360362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U VODI</a:t>
            </a:r>
          </a:p>
        </p:txBody>
      </p:sp>
      <p:sp>
        <p:nvSpPr>
          <p:cNvPr id="19468" name="Rectangle 11">
            <a:extLst>
              <a:ext uri="{FF2B5EF4-FFF2-40B4-BE49-F238E27FC236}">
                <a16:creationId xmlns:a16="http://schemas.microsoft.com/office/drawing/2014/main" id="{439AD06B-7714-4A5A-AFD6-AD341A904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4221163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69" name="Rectangle 12">
            <a:extLst>
              <a:ext uri="{FF2B5EF4-FFF2-40B4-BE49-F238E27FC236}">
                <a16:creationId xmlns:a16="http://schemas.microsoft.com/office/drawing/2014/main" id="{5A60AF14-B31E-475D-A9E2-9C016A444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3716338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0" name="Rectangle 13">
            <a:extLst>
              <a:ext uri="{FF2B5EF4-FFF2-40B4-BE49-F238E27FC236}">
                <a16:creationId xmlns:a16="http://schemas.microsoft.com/office/drawing/2014/main" id="{93908A1E-AFCE-4650-BCEF-AF4F06E38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868863"/>
            <a:ext cx="1368425" cy="5762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1" name="Rectangle 14">
            <a:extLst>
              <a:ext uri="{FF2B5EF4-FFF2-40B4-BE49-F238E27FC236}">
                <a16:creationId xmlns:a16="http://schemas.microsoft.com/office/drawing/2014/main" id="{C31FBC58-2DF3-4014-B16A-A8C27FAA9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221163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2" name="Rectangle 15">
            <a:extLst>
              <a:ext uri="{FF2B5EF4-FFF2-40B4-BE49-F238E27FC236}">
                <a16:creationId xmlns:a16="http://schemas.microsoft.com/office/drawing/2014/main" id="{B2A9935B-C848-4CC2-9AC7-18465A817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563" y="692151"/>
            <a:ext cx="1511300" cy="792163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ŽIVOTINJE</a:t>
            </a:r>
          </a:p>
        </p:txBody>
      </p:sp>
      <p:sp>
        <p:nvSpPr>
          <p:cNvPr id="19473" name="Rectangle 16">
            <a:extLst>
              <a:ext uri="{FF2B5EF4-FFF2-40B4-BE49-F238E27FC236}">
                <a16:creationId xmlns:a16="http://schemas.microsoft.com/office/drawing/2014/main" id="{A39B867C-06FF-4E26-8E5C-DA146A2F8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5229225"/>
            <a:ext cx="1368425" cy="6477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4" name="Rectangle 17">
            <a:extLst>
              <a:ext uri="{FF2B5EF4-FFF2-40B4-BE49-F238E27FC236}">
                <a16:creationId xmlns:a16="http://schemas.microsoft.com/office/drawing/2014/main" id="{824ACCFC-4CB3-4E4A-B4F8-E86200858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4724401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5" name="Rectangle 18">
            <a:extLst>
              <a:ext uri="{FF2B5EF4-FFF2-40B4-BE49-F238E27FC236}">
                <a16:creationId xmlns:a16="http://schemas.microsoft.com/office/drawing/2014/main" id="{0560B58E-24F1-4CE6-B859-33A533756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981076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6" name="Rectangle 19">
            <a:extLst>
              <a:ext uri="{FF2B5EF4-FFF2-40B4-BE49-F238E27FC236}">
                <a16:creationId xmlns:a16="http://schemas.microsoft.com/office/drawing/2014/main" id="{FCBCE9D8-93FA-4F24-BA84-A1EEFC124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789" y="981076"/>
            <a:ext cx="935037" cy="360363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RIBE</a:t>
            </a:r>
          </a:p>
        </p:txBody>
      </p:sp>
      <p:sp>
        <p:nvSpPr>
          <p:cNvPr id="19477" name="Rectangle 20">
            <a:extLst>
              <a:ext uri="{FF2B5EF4-FFF2-40B4-BE49-F238E27FC236}">
                <a16:creationId xmlns:a16="http://schemas.microsoft.com/office/drawing/2014/main" id="{6ED8B0F3-5E92-4295-B1F2-271A9D1A2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664" y="333376"/>
            <a:ext cx="2232025" cy="360363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78" name="Rectangle 21">
            <a:extLst>
              <a:ext uri="{FF2B5EF4-FFF2-40B4-BE49-F238E27FC236}">
                <a16:creationId xmlns:a16="http://schemas.microsoft.com/office/drawing/2014/main" id="{AC281429-E424-4981-B2C3-192CA6694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764" y="2565401"/>
            <a:ext cx="1081087" cy="360363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KUKCI</a:t>
            </a:r>
          </a:p>
        </p:txBody>
      </p:sp>
      <p:sp>
        <p:nvSpPr>
          <p:cNvPr id="19479" name="Rectangle 22">
            <a:extLst>
              <a:ext uri="{FF2B5EF4-FFF2-40B4-BE49-F238E27FC236}">
                <a16:creationId xmlns:a16="http://schemas.microsoft.com/office/drawing/2014/main" id="{15896754-9DB5-4BBD-9943-58A12CBA8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1989138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0" name="Rectangle 23">
            <a:extLst>
              <a:ext uri="{FF2B5EF4-FFF2-40B4-BE49-F238E27FC236}">
                <a16:creationId xmlns:a16="http://schemas.microsoft.com/office/drawing/2014/main" id="{BF89B70A-D8F4-4BE1-8A27-BCCDA3D30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1484313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1" name="Rectangle 24">
            <a:extLst>
              <a:ext uri="{FF2B5EF4-FFF2-40B4-BE49-F238E27FC236}">
                <a16:creationId xmlns:a16="http://schemas.microsoft.com/office/drawing/2014/main" id="{03015021-5F1C-42CD-B0C7-2D9306EE8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1" y="3644901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2" name="Rectangle 25">
            <a:extLst>
              <a:ext uri="{FF2B5EF4-FFF2-40B4-BE49-F238E27FC236}">
                <a16:creationId xmlns:a16="http://schemas.microsoft.com/office/drawing/2014/main" id="{2DC00E57-9FE2-4DE6-8BAD-A2841977F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689" y="3141663"/>
            <a:ext cx="2376487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3" name="Rectangle 26">
            <a:extLst>
              <a:ext uri="{FF2B5EF4-FFF2-40B4-BE49-F238E27FC236}">
                <a16:creationId xmlns:a16="http://schemas.microsoft.com/office/drawing/2014/main" id="{996E20E2-DEC3-4737-8290-4D14C5AC6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1" y="2636838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4" name="Rectangle 27">
            <a:extLst>
              <a:ext uri="{FF2B5EF4-FFF2-40B4-BE49-F238E27FC236}">
                <a16:creationId xmlns:a16="http://schemas.microsoft.com/office/drawing/2014/main" id="{0905F82D-BE48-4059-8348-BC402651E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4724401"/>
            <a:ext cx="1368425" cy="3603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5" name="Rectangle 28">
            <a:extLst>
              <a:ext uri="{FF2B5EF4-FFF2-40B4-BE49-F238E27FC236}">
                <a16:creationId xmlns:a16="http://schemas.microsoft.com/office/drawing/2014/main" id="{86F01AB0-A309-4796-93ED-7AFEC375E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6" y="4221163"/>
            <a:ext cx="1368425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6" name="Rectangle 29">
            <a:extLst>
              <a:ext uri="{FF2B5EF4-FFF2-40B4-BE49-F238E27FC236}">
                <a16:creationId xmlns:a16="http://schemas.microsoft.com/office/drawing/2014/main" id="{CF1A6EEC-A918-411B-83D8-09E164633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6" y="4149726"/>
            <a:ext cx="1008063" cy="360363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b="1">
                <a:solidFill>
                  <a:srgbClr val="000000"/>
                </a:solidFill>
              </a:rPr>
              <a:t>PTICE</a:t>
            </a:r>
          </a:p>
        </p:txBody>
      </p:sp>
      <p:sp>
        <p:nvSpPr>
          <p:cNvPr id="19487" name="Rectangle 30">
            <a:extLst>
              <a:ext uri="{FF2B5EF4-FFF2-40B4-BE49-F238E27FC236}">
                <a16:creationId xmlns:a16="http://schemas.microsoft.com/office/drawing/2014/main" id="{B8B35673-8ECB-4E40-82BC-8D69DF534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738" y="6300788"/>
            <a:ext cx="3168650" cy="360362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8" name="Rectangle 31">
            <a:extLst>
              <a:ext uri="{FF2B5EF4-FFF2-40B4-BE49-F238E27FC236}">
                <a16:creationId xmlns:a16="http://schemas.microsoft.com/office/drawing/2014/main" id="{C13E764E-C093-4434-944F-ABC7ACAF8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5300663"/>
            <a:ext cx="1727200" cy="360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489" name="Line 32">
            <a:extLst>
              <a:ext uri="{FF2B5EF4-FFF2-40B4-BE49-F238E27FC236}">
                <a16:creationId xmlns:a16="http://schemas.microsoft.com/office/drawing/2014/main" id="{52DB4348-EE2B-4E15-AED1-475D47109E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1175" y="1122364"/>
            <a:ext cx="1588" cy="1589087"/>
          </a:xfrm>
          <a:prstGeom prst="line">
            <a:avLst/>
          </a:prstGeom>
          <a:noFill/>
          <a:ln w="5724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0" name="Line 33">
            <a:extLst>
              <a:ext uri="{FF2B5EF4-FFF2-40B4-BE49-F238E27FC236}">
                <a16:creationId xmlns:a16="http://schemas.microsoft.com/office/drawing/2014/main" id="{FF0FA0C7-76BE-470D-B49F-20E351CEC3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6200" y="1125539"/>
            <a:ext cx="438150" cy="1587"/>
          </a:xfrm>
          <a:prstGeom prst="line">
            <a:avLst/>
          </a:prstGeom>
          <a:noFill/>
          <a:ln w="5724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1" name="Line 34">
            <a:extLst>
              <a:ext uri="{FF2B5EF4-FFF2-40B4-BE49-F238E27FC236}">
                <a16:creationId xmlns:a16="http://schemas.microsoft.com/office/drawing/2014/main" id="{4EB7D6BA-AD97-4188-AC4A-2F91F3AC679B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1175" y="1125539"/>
            <a:ext cx="433388" cy="1587"/>
          </a:xfrm>
          <a:prstGeom prst="line">
            <a:avLst/>
          </a:prstGeom>
          <a:noFill/>
          <a:ln w="5724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2" name="Line 35">
            <a:extLst>
              <a:ext uri="{FF2B5EF4-FFF2-40B4-BE49-F238E27FC236}">
                <a16:creationId xmlns:a16="http://schemas.microsoft.com/office/drawing/2014/main" id="{458080FB-44FD-41E4-BD72-0C866C0152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89363" y="2924175"/>
            <a:ext cx="1085850" cy="1588"/>
          </a:xfrm>
          <a:prstGeom prst="line">
            <a:avLst/>
          </a:prstGeom>
          <a:noFill/>
          <a:ln w="5724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3" name="Line 36">
            <a:extLst>
              <a:ext uri="{FF2B5EF4-FFF2-40B4-BE49-F238E27FC236}">
                <a16:creationId xmlns:a16="http://schemas.microsoft.com/office/drawing/2014/main" id="{705B7270-ED08-480E-86A2-858F573214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0438" y="1125539"/>
            <a:ext cx="222250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4" name="Line 37">
            <a:extLst>
              <a:ext uri="{FF2B5EF4-FFF2-40B4-BE49-F238E27FC236}">
                <a16:creationId xmlns:a16="http://schemas.microsoft.com/office/drawing/2014/main" id="{4E5560F6-E269-4521-B0D8-0C3815655E0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3614" y="333375"/>
            <a:ext cx="1587" cy="19431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5" name="Line 38">
            <a:extLst>
              <a:ext uri="{FF2B5EF4-FFF2-40B4-BE49-F238E27FC236}">
                <a16:creationId xmlns:a16="http://schemas.microsoft.com/office/drawing/2014/main" id="{573B1972-73BE-4033-A8B6-2BABF3F9B8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4538" y="333375"/>
            <a:ext cx="22225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6" name="Line 39">
            <a:extLst>
              <a:ext uri="{FF2B5EF4-FFF2-40B4-BE49-F238E27FC236}">
                <a16:creationId xmlns:a16="http://schemas.microsoft.com/office/drawing/2014/main" id="{049E8B1E-66B5-4757-897E-431A3566F9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4538" y="1125539"/>
            <a:ext cx="222250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7" name="Line 40">
            <a:extLst>
              <a:ext uri="{FF2B5EF4-FFF2-40B4-BE49-F238E27FC236}">
                <a16:creationId xmlns:a16="http://schemas.microsoft.com/office/drawing/2014/main" id="{E7D68461-0FB3-45D6-9C74-98A9FBED22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3100" y="1557339"/>
            <a:ext cx="2936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8" name="Line 41">
            <a:extLst>
              <a:ext uri="{FF2B5EF4-FFF2-40B4-BE49-F238E27FC236}">
                <a16:creationId xmlns:a16="http://schemas.microsoft.com/office/drawing/2014/main" id="{BE6540BA-5109-4050-AFEB-4A7C725F3C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3100" y="2205039"/>
            <a:ext cx="2936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499" name="Line 42">
            <a:extLst>
              <a:ext uri="{FF2B5EF4-FFF2-40B4-BE49-F238E27FC236}">
                <a16:creationId xmlns:a16="http://schemas.microsoft.com/office/drawing/2014/main" id="{A87E0103-8495-4EE4-910B-A38381122BB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404813"/>
            <a:ext cx="1588" cy="2159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0" name="Line 43">
            <a:extLst>
              <a:ext uri="{FF2B5EF4-FFF2-40B4-BE49-F238E27FC236}">
                <a16:creationId xmlns:a16="http://schemas.microsoft.com/office/drawing/2014/main" id="{AF7F04DB-9D8D-403A-A616-0C6F877CC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4" y="1484313"/>
            <a:ext cx="1587" cy="4392612"/>
          </a:xfrm>
          <a:prstGeom prst="line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1" name="Line 44">
            <a:extLst>
              <a:ext uri="{FF2B5EF4-FFF2-40B4-BE49-F238E27FC236}">
                <a16:creationId xmlns:a16="http://schemas.microsoft.com/office/drawing/2014/main" id="{A053EF25-DBF4-413A-9584-19E22E3EAB3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1" y="404814"/>
            <a:ext cx="576263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2" name="Line 45">
            <a:extLst>
              <a:ext uri="{FF2B5EF4-FFF2-40B4-BE49-F238E27FC236}">
                <a16:creationId xmlns:a16="http://schemas.microsoft.com/office/drawing/2014/main" id="{79EAB778-4AD9-44AC-9C4A-6B248F9A8F87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5864" y="1196975"/>
            <a:ext cx="288925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3" name="Line 46">
            <a:extLst>
              <a:ext uri="{FF2B5EF4-FFF2-40B4-BE49-F238E27FC236}">
                <a16:creationId xmlns:a16="http://schemas.microsoft.com/office/drawing/2014/main" id="{9BB4B907-FFE5-4627-8F41-39F4978A34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2781300"/>
            <a:ext cx="4318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4" name="Line 47">
            <a:extLst>
              <a:ext uri="{FF2B5EF4-FFF2-40B4-BE49-F238E27FC236}">
                <a16:creationId xmlns:a16="http://schemas.microsoft.com/office/drawing/2014/main" id="{6F83AD26-5126-41B6-88C4-6C465A38E4E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963" y="4365625"/>
            <a:ext cx="576262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5" name="Line 48">
            <a:extLst>
              <a:ext uri="{FF2B5EF4-FFF2-40B4-BE49-F238E27FC236}">
                <a16:creationId xmlns:a16="http://schemas.microsoft.com/office/drawing/2014/main" id="{6EE73774-F3C7-4E3F-B1B8-5B8DAE004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8376" y="5013327"/>
            <a:ext cx="1587" cy="8636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6" name="Line 49">
            <a:extLst>
              <a:ext uri="{FF2B5EF4-FFF2-40B4-BE49-F238E27FC236}">
                <a16:creationId xmlns:a16="http://schemas.microsoft.com/office/drawing/2014/main" id="{D48F476A-E536-4102-B9EC-C789BC5BB09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3500438"/>
            <a:ext cx="1587" cy="2159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7" name="Line 50">
            <a:extLst>
              <a:ext uri="{FF2B5EF4-FFF2-40B4-BE49-F238E27FC236}">
                <a16:creationId xmlns:a16="http://schemas.microsoft.com/office/drawing/2014/main" id="{319713C6-F7AC-431B-9D75-3DC9F6BEA9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4076701"/>
            <a:ext cx="1587" cy="1444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8" name="Line 51">
            <a:extLst>
              <a:ext uri="{FF2B5EF4-FFF2-40B4-BE49-F238E27FC236}">
                <a16:creationId xmlns:a16="http://schemas.microsoft.com/office/drawing/2014/main" id="{BE1CBD9B-3490-48AB-8F82-305AF918049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4581525"/>
            <a:ext cx="1587" cy="28733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09" name="Line 52">
            <a:extLst>
              <a:ext uri="{FF2B5EF4-FFF2-40B4-BE49-F238E27FC236}">
                <a16:creationId xmlns:a16="http://schemas.microsoft.com/office/drawing/2014/main" id="{F35D36C1-4BB7-4374-8999-E22D515B627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3500438"/>
            <a:ext cx="1587" cy="2159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10" name="Line 53">
            <a:extLst>
              <a:ext uri="{FF2B5EF4-FFF2-40B4-BE49-F238E27FC236}">
                <a16:creationId xmlns:a16="http://schemas.microsoft.com/office/drawing/2014/main" id="{C411E6F4-60E9-4B54-BF65-95D8FFDA2B5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076701"/>
            <a:ext cx="1587" cy="1444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11" name="Line 54">
            <a:extLst>
              <a:ext uri="{FF2B5EF4-FFF2-40B4-BE49-F238E27FC236}">
                <a16:creationId xmlns:a16="http://schemas.microsoft.com/office/drawing/2014/main" id="{565043B5-AECB-4C70-8FC8-26A9421D2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4581526"/>
            <a:ext cx="1587" cy="1428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12" name="Line 55">
            <a:extLst>
              <a:ext uri="{FF2B5EF4-FFF2-40B4-BE49-F238E27FC236}">
                <a16:creationId xmlns:a16="http://schemas.microsoft.com/office/drawing/2014/main" id="{082005DB-5277-43B8-AC96-809A898FA5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8439" y="5084763"/>
            <a:ext cx="1587" cy="1444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13" name="Rectangle 56">
            <a:extLst>
              <a:ext uri="{FF2B5EF4-FFF2-40B4-BE49-F238E27FC236}">
                <a16:creationId xmlns:a16="http://schemas.microsoft.com/office/drawing/2014/main" id="{4D1372B7-CD76-48BF-85C5-399D64BEA5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5639" y="4652963"/>
            <a:ext cx="1296987" cy="360362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514" name="Line 57">
            <a:extLst>
              <a:ext uri="{FF2B5EF4-FFF2-40B4-BE49-F238E27FC236}">
                <a16:creationId xmlns:a16="http://schemas.microsoft.com/office/drawing/2014/main" id="{1913AACB-CE39-4046-B573-0886A1ACEB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29450" y="4797425"/>
            <a:ext cx="293688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515" name="Rectangle 58">
            <a:extLst>
              <a:ext uri="{FF2B5EF4-FFF2-40B4-BE49-F238E27FC236}">
                <a16:creationId xmlns:a16="http://schemas.microsoft.com/office/drawing/2014/main" id="{C080A1A2-8F89-4C05-A6B8-58EF4D6DA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401" y="5373688"/>
            <a:ext cx="1439863" cy="360362"/>
          </a:xfrm>
          <a:prstGeom prst="rect">
            <a:avLst/>
          </a:prstGeom>
          <a:solidFill>
            <a:srgbClr val="FFFFFF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19516" name="Line 59">
            <a:extLst>
              <a:ext uri="{FF2B5EF4-FFF2-40B4-BE49-F238E27FC236}">
                <a16:creationId xmlns:a16="http://schemas.microsoft.com/office/drawing/2014/main" id="{2D6F80FD-F6FD-4A6C-B252-9226F5C42AD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69088" y="5589589"/>
            <a:ext cx="654050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cxnSp>
        <p:nvCxnSpPr>
          <p:cNvPr id="19517" name="AutoShape 60">
            <a:extLst>
              <a:ext uri="{FF2B5EF4-FFF2-40B4-BE49-F238E27FC236}">
                <a16:creationId xmlns:a16="http://schemas.microsoft.com/office/drawing/2014/main" id="{458168B0-EB5D-498A-869E-D48A6BDBA337}"/>
              </a:ext>
            </a:extLst>
          </p:cNvPr>
          <p:cNvCxnSpPr>
            <a:cxnSpLocks noChangeShapeType="1"/>
            <a:stCxn id="19470" idx="2"/>
          </p:cNvCxnSpPr>
          <p:nvPr/>
        </p:nvCxnSpPr>
        <p:spPr bwMode="auto">
          <a:xfrm>
            <a:off x="2208214" y="5445125"/>
            <a:ext cx="3175" cy="433388"/>
          </a:xfrm>
          <a:prstGeom prst="straightConnector1">
            <a:avLst/>
          </a:prstGeom>
          <a:noFill/>
          <a:ln w="648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518" name="Rectangle 61">
            <a:extLst>
              <a:ext uri="{FF2B5EF4-FFF2-40B4-BE49-F238E27FC236}">
                <a16:creationId xmlns:a16="http://schemas.microsoft.com/office/drawing/2014/main" id="{0E3CB7F8-EEF8-413A-BB80-8D3D01D35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463" y="5876926"/>
            <a:ext cx="1295400" cy="504825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cxnSp>
        <p:nvCxnSpPr>
          <p:cNvPr id="19519" name="AutoShape 62">
            <a:extLst>
              <a:ext uri="{FF2B5EF4-FFF2-40B4-BE49-F238E27FC236}">
                <a16:creationId xmlns:a16="http://schemas.microsoft.com/office/drawing/2014/main" id="{F8E8E43F-77A2-4C69-B637-25E985617A0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808663" y="5948364"/>
            <a:ext cx="1511300" cy="3175"/>
          </a:xfrm>
          <a:prstGeom prst="straightConnector1">
            <a:avLst/>
          </a:prstGeom>
          <a:noFill/>
          <a:ln w="648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520" name="Rectangle 63">
            <a:extLst>
              <a:ext uri="{FF2B5EF4-FFF2-40B4-BE49-F238E27FC236}">
                <a16:creationId xmlns:a16="http://schemas.microsoft.com/office/drawing/2014/main" id="{B5F83ED1-A84B-4A11-8748-00035A42C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6021389"/>
            <a:ext cx="1441450" cy="503237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 altLang="sr-Latn-R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5EE6514-9C93-426C-B032-FEA80732DA44}"/>
              </a:ext>
            </a:extLst>
          </p:cNvPr>
          <p:cNvSpPr txBox="1"/>
          <p:nvPr/>
        </p:nvSpPr>
        <p:spPr>
          <a:xfrm>
            <a:off x="1248482" y="6515451"/>
            <a:ext cx="72471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200" dirty="0"/>
              <a:t>Osmislile: Josipa Masnić i Kristina Knežević, OŠ Bartula Kašića, Zadar</a:t>
            </a:r>
          </a:p>
        </p:txBody>
      </p:sp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>
            <a:extLst>
              <a:ext uri="{FF2B5EF4-FFF2-40B4-BE49-F238E27FC236}">
                <a16:creationId xmlns:a16="http://schemas.microsoft.com/office/drawing/2014/main" id="{803AF0D5-F5A2-4079-AC99-5D0658CD9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>
                <a:solidFill>
                  <a:srgbClr val="000000"/>
                </a:solidFill>
                <a:latin typeface="Calibri" panose="020F0502020204030204" pitchFamily="34" charset="0"/>
              </a:rPr>
              <a:t>Što su vode stajaćice?</a:t>
            </a:r>
          </a:p>
        </p:txBody>
      </p:sp>
      <p:sp>
        <p:nvSpPr>
          <p:cNvPr id="7170" name="Text Box 2">
            <a:extLst>
              <a:ext uri="{FF2B5EF4-FFF2-40B4-BE49-F238E27FC236}">
                <a16:creationId xmlns:a16="http://schemas.microsoft.com/office/drawing/2014/main" id="{3DC5AD6A-CAA0-4C31-837D-296AD67F3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60020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800"/>
              </a:spcBef>
              <a:buFont typeface="Arial" charset="0"/>
              <a:buChar char="•"/>
              <a:defRPr/>
            </a:pPr>
            <a:r>
              <a:rPr lang="hr-HR" sz="3200">
                <a:latin typeface="Calibri" pitchFamily="32" charset="0"/>
              </a:rPr>
              <a:t>Vode koje ne otječu, nego miruju i ispunjuju udubinu zemljišta zovu se vode </a:t>
            </a:r>
            <a:r>
              <a:rPr lang="hr-HR" sz="3200">
                <a:solidFill>
                  <a:srgbClr val="FF0000"/>
                </a:solidFill>
                <a:latin typeface="Calibri" pitchFamily="32" charset="0"/>
              </a:rPr>
              <a:t>stajaćice</a:t>
            </a:r>
            <a:r>
              <a:rPr lang="hr-HR" sz="3200">
                <a:latin typeface="Calibri" pitchFamily="32" charset="0"/>
              </a:rPr>
              <a:t>.</a:t>
            </a:r>
          </a:p>
          <a:p>
            <a:pPr marL="341313">
              <a:spcBef>
                <a:spcPts val="800"/>
              </a:spcBef>
              <a:defRPr/>
            </a:pPr>
            <a:endParaRPr lang="hr-HR" sz="3200">
              <a:latin typeface="Calibri" pitchFamily="3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EC3AD9-78D9-4D2E-A51F-08C70DC4C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994" y="2959238"/>
            <a:ext cx="6766012" cy="389876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>
            <a:extLst>
              <a:ext uri="{FF2B5EF4-FFF2-40B4-BE49-F238E27FC236}">
                <a16:creationId xmlns:a16="http://schemas.microsoft.com/office/drawing/2014/main" id="{E75D6658-68BC-4AD4-8F5F-09DC9B17A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000" b="1">
                <a:solidFill>
                  <a:srgbClr val="000000"/>
                </a:solidFill>
                <a:latin typeface="Calibri" panose="020F0502020204030204" pitchFamily="34" charset="0"/>
              </a:rPr>
              <a:t>VODE STAJAĆICE I ŽIVI SVIJET U NJIMA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C4B0F4-CD90-4795-B8C7-0F776F892F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933"/>
          <a:stretch/>
        </p:blipFill>
        <p:spPr>
          <a:xfrm>
            <a:off x="1448193" y="1677924"/>
            <a:ext cx="4229837" cy="3502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0245A6-B12E-4DBA-8061-26FAE2FBE3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867"/>
          <a:stretch/>
        </p:blipFill>
        <p:spPr>
          <a:xfrm>
            <a:off x="6096000" y="1745272"/>
            <a:ext cx="4401312" cy="343480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>
            <a:extLst>
              <a:ext uri="{FF2B5EF4-FFF2-40B4-BE49-F238E27FC236}">
                <a16:creationId xmlns:a16="http://schemas.microsoft.com/office/drawing/2014/main" id="{E92C27DA-83BD-4F0E-B9D2-83BD08B97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 b="1">
                <a:solidFill>
                  <a:srgbClr val="000000"/>
                </a:solidFill>
                <a:latin typeface="Calibri" panose="020F0502020204030204" pitchFamily="34" charset="0"/>
              </a:rPr>
              <a:t>1. STAJAĆICE</a:t>
            </a:r>
          </a:p>
        </p:txBody>
      </p:sp>
      <p:sp>
        <p:nvSpPr>
          <p:cNvPr id="9219" name="Text Box 3">
            <a:extLst>
              <a:ext uri="{FF2B5EF4-FFF2-40B4-BE49-F238E27FC236}">
                <a16:creationId xmlns:a16="http://schemas.microsoft.com/office/drawing/2014/main" id="{5F8AD6D8-46E7-4E6A-B43E-96DF986F2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1600201"/>
            <a:ext cx="4038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SLATKOVODNE</a:t>
            </a: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:</a:t>
            </a:r>
          </a:p>
          <a:p>
            <a:pPr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- lokva</a:t>
            </a:r>
          </a:p>
          <a:p>
            <a:pPr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- bara</a:t>
            </a:r>
          </a:p>
          <a:p>
            <a:pPr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- močvara</a:t>
            </a:r>
          </a:p>
          <a:p>
            <a:pPr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- jezero</a:t>
            </a:r>
          </a:p>
          <a:p>
            <a:pPr>
              <a:spcBef>
                <a:spcPts val="700"/>
              </a:spcBef>
              <a:defRPr/>
            </a:pPr>
            <a:endParaRPr lang="hr-HR" sz="28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8E31CF-D90A-45A6-A050-C824207D2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254" y="2953907"/>
            <a:ext cx="2875230" cy="191522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31158BF-94F5-41FE-B59C-BEF8B240CFA9}"/>
              </a:ext>
            </a:extLst>
          </p:cNvPr>
          <p:cNvCxnSpPr>
            <a:cxnSpLocks/>
          </p:cNvCxnSpPr>
          <p:nvPr/>
        </p:nvCxnSpPr>
        <p:spPr>
          <a:xfrm flipH="1">
            <a:off x="4437776" y="2922985"/>
            <a:ext cx="1560281" cy="860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45626C38-B09B-464B-B07C-AD06D9EEE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120" y="2794901"/>
            <a:ext cx="2943360" cy="1977068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7F35327-D55E-4E0C-8478-5E6879733D95}"/>
              </a:ext>
            </a:extLst>
          </p:cNvPr>
          <p:cNvCxnSpPr>
            <a:cxnSpLocks/>
          </p:cNvCxnSpPr>
          <p:nvPr/>
        </p:nvCxnSpPr>
        <p:spPr>
          <a:xfrm>
            <a:off x="7804267" y="3429000"/>
            <a:ext cx="7201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FC9F85B-9D68-45D5-8A56-DEE302787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866" y="4890682"/>
            <a:ext cx="2282668" cy="1548052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B3839B5-444B-4DF9-A6C6-13FAE5D833E1}"/>
              </a:ext>
            </a:extLst>
          </p:cNvPr>
          <p:cNvCxnSpPr>
            <a:cxnSpLocks/>
          </p:cNvCxnSpPr>
          <p:nvPr/>
        </p:nvCxnSpPr>
        <p:spPr>
          <a:xfrm flipH="1">
            <a:off x="6598698" y="4198146"/>
            <a:ext cx="1" cy="509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>
            <a:extLst>
              <a:ext uri="{FF2B5EF4-FFF2-40B4-BE49-F238E27FC236}">
                <a16:creationId xmlns:a16="http://schemas.microsoft.com/office/drawing/2014/main" id="{3ADEBD26-0CBA-483B-A29E-F685595AB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>
                <a:solidFill>
                  <a:srgbClr val="000000"/>
                </a:solidFill>
                <a:latin typeface="Calibri" panose="020F0502020204030204" pitchFamily="34" charset="0"/>
              </a:rPr>
              <a:t>LOKVE I BARE</a:t>
            </a:r>
          </a:p>
        </p:txBody>
      </p:sp>
      <p:sp>
        <p:nvSpPr>
          <p:cNvPr id="10242" name="Text Box 2">
            <a:extLst>
              <a:ext uri="{FF2B5EF4-FFF2-40B4-BE49-F238E27FC236}">
                <a16:creationId xmlns:a16="http://schemas.microsoft.com/office/drawing/2014/main" id="{09B0D89B-CBC7-4DFD-969B-5CD24DA28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7526" y="1417638"/>
            <a:ext cx="961238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Lokva</a:t>
            </a:r>
            <a:r>
              <a:rPr lang="hr-HR" sz="3200" dirty="0">
                <a:latin typeface="Calibri" pitchFamily="32" charset="0"/>
              </a:rPr>
              <a:t> je najmanja stajaćica, jako je plitka i presušuje tijekom godine.</a:t>
            </a:r>
          </a:p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Bara</a:t>
            </a:r>
            <a:r>
              <a:rPr lang="hr-HR" sz="3200" dirty="0">
                <a:latin typeface="Calibri" pitchFamily="32" charset="0"/>
              </a:rPr>
              <a:t> je količinom vode veća od lokve, dno joj je obraslo vodenim biljem. Bare mogu presušiti.</a:t>
            </a:r>
          </a:p>
          <a:p>
            <a:pPr marL="341313">
              <a:spcBef>
                <a:spcPts val="800"/>
              </a:spcBef>
              <a:defRPr/>
            </a:pPr>
            <a:endParaRPr lang="hr-HR" sz="3200" dirty="0">
              <a:latin typeface="Calibri" pitchFamily="32" charset="0"/>
            </a:endParaRPr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F5D214DA-8FC5-4415-B9E5-67F4D8A10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570" y="3923470"/>
            <a:ext cx="597535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>
            <a:extLst>
              <a:ext uri="{FF2B5EF4-FFF2-40B4-BE49-F238E27FC236}">
                <a16:creationId xmlns:a16="http://schemas.microsoft.com/office/drawing/2014/main" id="{6C7E33FB-5C92-499C-A1D4-CBA4A34F2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>
                <a:solidFill>
                  <a:srgbClr val="000000"/>
                </a:solidFill>
                <a:latin typeface="Calibri" panose="020F0502020204030204" pitchFamily="34" charset="0"/>
              </a:rPr>
              <a:t>MOČVARE I JEZERA</a:t>
            </a:r>
          </a:p>
        </p:txBody>
      </p:sp>
      <p:sp>
        <p:nvSpPr>
          <p:cNvPr id="11266" name="Text Box 2">
            <a:extLst>
              <a:ext uri="{FF2B5EF4-FFF2-40B4-BE49-F238E27FC236}">
                <a16:creationId xmlns:a16="http://schemas.microsoft.com/office/drawing/2014/main" id="{B2FB5ACF-C160-4853-9CED-740428AAB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7192" y="1491144"/>
            <a:ext cx="102918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800"/>
              </a:spcBef>
              <a:buFont typeface="Arial" charset="0"/>
              <a:buChar char="•"/>
              <a:defRPr/>
            </a:pPr>
            <a:r>
              <a:rPr lang="hr-HR" sz="3200" dirty="0">
                <a:latin typeface="Calibri" pitchFamily="32" charset="0"/>
              </a:rPr>
              <a:t>veće stajaćice</a:t>
            </a:r>
          </a:p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Močvare</a:t>
            </a:r>
            <a:r>
              <a:rPr lang="hr-HR" sz="3200" dirty="0">
                <a:latin typeface="Calibri" pitchFamily="32" charset="0"/>
              </a:rPr>
              <a:t> ne presušuju, voda je uglavnom slatka, ponekad slankasta, vodeno bilje raste na dnu i iznad površine vode.</a:t>
            </a:r>
          </a:p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Jezera</a:t>
            </a:r>
            <a:r>
              <a:rPr lang="hr-HR" sz="3200" dirty="0">
                <a:latin typeface="Calibri" pitchFamily="32" charset="0"/>
              </a:rPr>
              <a:t>: uglavnom slatkovodna, a mogu biti i slana</a:t>
            </a:r>
          </a:p>
          <a:p>
            <a:pPr>
              <a:spcBef>
                <a:spcPts val="800"/>
              </a:spcBef>
              <a:buFont typeface="Arial" charset="0"/>
              <a:buChar char="•"/>
              <a:defRPr/>
            </a:pPr>
            <a:r>
              <a:rPr lang="hr-HR" sz="3200" dirty="0">
                <a:latin typeface="Calibri" pitchFamily="32" charset="0"/>
              </a:rPr>
              <a:t>Jezera mogu biti prirodna i umjetna (njih su napravili ljudi)</a:t>
            </a:r>
          </a:p>
          <a:p>
            <a:pPr marL="341313">
              <a:spcBef>
                <a:spcPts val="800"/>
              </a:spcBef>
              <a:defRPr/>
            </a:pPr>
            <a:endParaRPr lang="hr-HR" sz="3200" dirty="0">
              <a:latin typeface="Calibri" pitchFamily="32" charset="0"/>
            </a:endParaRPr>
          </a:p>
          <a:p>
            <a:pPr marL="341313">
              <a:spcBef>
                <a:spcPts val="800"/>
              </a:spcBef>
              <a:defRPr/>
            </a:pPr>
            <a:endParaRPr lang="hr-HR" sz="3200" dirty="0">
              <a:latin typeface="Calibri" pitchFamily="3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>
            <a:extLst>
              <a:ext uri="{FF2B5EF4-FFF2-40B4-BE49-F238E27FC236}">
                <a16:creationId xmlns:a16="http://schemas.microsoft.com/office/drawing/2014/main" id="{1FE4EE76-ADC3-4994-A8BA-E33A31BFD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848" y="1191529"/>
            <a:ext cx="10360403" cy="586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Prirodna jezera</a:t>
            </a:r>
            <a:r>
              <a:rPr lang="hr-HR" sz="3200" dirty="0">
                <a:latin typeface="Calibri" pitchFamily="32" charset="0"/>
              </a:rPr>
              <a:t>: Vransko jezero kod Biograda na Moru (najveće jezero u RH), Prokljansko jezero (kod Šibenika), Crveno i Modro jezero (pored Imotskog), Vransko jezero (na Cresu), Plitvička jezera</a:t>
            </a:r>
          </a:p>
          <a:p>
            <a:pPr>
              <a:spcBef>
                <a:spcPts val="800"/>
              </a:spcBef>
              <a:buClr>
                <a:srgbClr val="FF0000"/>
              </a:buClr>
              <a:buFont typeface="Arial" charset="0"/>
              <a:buChar char="•"/>
              <a:defRPr/>
            </a:pPr>
            <a:r>
              <a:rPr lang="hr-HR" sz="3200" dirty="0">
                <a:solidFill>
                  <a:srgbClr val="FF0000"/>
                </a:solidFill>
                <a:latin typeface="Calibri" pitchFamily="32" charset="0"/>
              </a:rPr>
              <a:t>Umjetna jezera</a:t>
            </a:r>
            <a:r>
              <a:rPr lang="hr-HR" sz="3200" dirty="0">
                <a:latin typeface="Calibri" pitchFamily="32" charset="0"/>
              </a:rPr>
              <a:t>: Lokvarsko i Bajersko jezero (u Gorskom kotaru), Peručko jezero (na rijeci Cetini kod Sinja)</a:t>
            </a:r>
          </a:p>
          <a:p>
            <a:pPr marL="342900">
              <a:spcBef>
                <a:spcPts val="800"/>
              </a:spcBef>
              <a:defRPr/>
            </a:pPr>
            <a:endParaRPr lang="hr-HR" sz="3200" dirty="0">
              <a:latin typeface="Calibri" pitchFamily="3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>
            <a:extLst>
              <a:ext uri="{FF2B5EF4-FFF2-40B4-BE49-F238E27FC236}">
                <a16:creationId xmlns:a16="http://schemas.microsoft.com/office/drawing/2014/main" id="{FDC387AB-2632-47F8-9DFD-3E6132EEE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 b="1">
                <a:solidFill>
                  <a:srgbClr val="000000"/>
                </a:solidFill>
                <a:latin typeface="Calibri" panose="020F0502020204030204" pitchFamily="34" charset="0"/>
              </a:rPr>
              <a:t>2. BILJKE</a:t>
            </a:r>
          </a:p>
        </p:txBody>
      </p:sp>
      <p:sp>
        <p:nvSpPr>
          <p:cNvPr id="14338" name="Text Box 2">
            <a:extLst>
              <a:ext uri="{FF2B5EF4-FFF2-40B4-BE49-F238E27FC236}">
                <a16:creationId xmlns:a16="http://schemas.microsoft.com/office/drawing/2014/main" id="{9F400B9B-9C96-48E6-ABCC-4BB647897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1" y="1600200"/>
            <a:ext cx="2659063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UZ STAJAĆICU:</a:t>
            </a:r>
          </a:p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 - trska</a:t>
            </a:r>
          </a:p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 - rogoz </a:t>
            </a:r>
          </a:p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 - močvarna perunika</a:t>
            </a:r>
          </a:p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 - šaš</a:t>
            </a: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CDD4507E-4702-43D0-9663-85D51562F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828" y="4105275"/>
            <a:ext cx="33845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4">
            <a:extLst>
              <a:ext uri="{FF2B5EF4-FFF2-40B4-BE49-F238E27FC236}">
                <a16:creationId xmlns:a16="http://schemas.microsoft.com/office/drawing/2014/main" id="{D2DD114B-B72B-438B-935D-65AB6C836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1331913"/>
            <a:ext cx="9271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4" name="Picture 5">
            <a:extLst>
              <a:ext uri="{FF2B5EF4-FFF2-40B4-BE49-F238E27FC236}">
                <a16:creationId xmlns:a16="http://schemas.microsoft.com/office/drawing/2014/main" id="{0348996E-34EB-440D-BF79-E1C9D4608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1357314"/>
            <a:ext cx="858838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5" name="Picture 6">
            <a:extLst>
              <a:ext uri="{FF2B5EF4-FFF2-40B4-BE49-F238E27FC236}">
                <a16:creationId xmlns:a16="http://schemas.microsoft.com/office/drawing/2014/main" id="{29EBDFA3-2337-41FC-9EB7-D55A2EEF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1387476"/>
            <a:ext cx="865187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6" name="Picture 7">
            <a:extLst>
              <a:ext uri="{FF2B5EF4-FFF2-40B4-BE49-F238E27FC236}">
                <a16:creationId xmlns:a16="http://schemas.microsoft.com/office/drawing/2014/main" id="{61ADF2AA-6299-412C-9773-0AD7E9E22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4" y="1328739"/>
            <a:ext cx="85883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7" name="Text Box 8">
            <a:extLst>
              <a:ext uri="{FF2B5EF4-FFF2-40B4-BE49-F238E27FC236}">
                <a16:creationId xmlns:a16="http://schemas.microsoft.com/office/drawing/2014/main" id="{CEC0A88D-FE53-41F3-93B8-66B8A8963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138" y="2665413"/>
            <a:ext cx="760412" cy="3683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hr-HR" altLang="sr-Latn-RS">
                <a:solidFill>
                  <a:srgbClr val="000000"/>
                </a:solidFill>
              </a:rPr>
              <a:t>trska</a:t>
            </a:r>
          </a:p>
        </p:txBody>
      </p:sp>
      <p:sp>
        <p:nvSpPr>
          <p:cNvPr id="12298" name="Text Box 9">
            <a:extLst>
              <a:ext uri="{FF2B5EF4-FFF2-40B4-BE49-F238E27FC236}">
                <a16:creationId xmlns:a16="http://schemas.microsoft.com/office/drawing/2014/main" id="{A1744622-E49E-4295-8AF6-D86576A73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2670175"/>
            <a:ext cx="817562" cy="3683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hr-HR" altLang="sr-Latn-RS">
                <a:solidFill>
                  <a:srgbClr val="000000"/>
                </a:solidFill>
              </a:rPr>
              <a:t>rogoz</a:t>
            </a:r>
          </a:p>
        </p:txBody>
      </p:sp>
      <p:sp>
        <p:nvSpPr>
          <p:cNvPr id="12299" name="Text Box 10">
            <a:extLst>
              <a:ext uri="{FF2B5EF4-FFF2-40B4-BE49-F238E27FC236}">
                <a16:creationId xmlns:a16="http://schemas.microsoft.com/office/drawing/2014/main" id="{E410C97D-A4E0-451A-849A-FD24A180E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64" y="2854325"/>
            <a:ext cx="1368425" cy="642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hr-HR" altLang="sr-Latn-RS">
                <a:solidFill>
                  <a:srgbClr val="000000"/>
                </a:solidFill>
              </a:rPr>
              <a:t>močvarna perunika</a:t>
            </a:r>
          </a:p>
        </p:txBody>
      </p:sp>
      <p:sp>
        <p:nvSpPr>
          <p:cNvPr id="12300" name="Text Box 11">
            <a:extLst>
              <a:ext uri="{FF2B5EF4-FFF2-40B4-BE49-F238E27FC236}">
                <a16:creationId xmlns:a16="http://schemas.microsoft.com/office/drawing/2014/main" id="{8E86EBCA-1219-4224-BD82-61DCEDFBE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226" y="2879726"/>
            <a:ext cx="555625" cy="3651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5000" rIns="90000" bIns="450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hr-HR" altLang="sr-Latn-RS" dirty="0">
                <a:solidFill>
                  <a:srgbClr val="000000"/>
                </a:solidFill>
              </a:rPr>
              <a:t>šaš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3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>
            <a:extLst>
              <a:ext uri="{FF2B5EF4-FFF2-40B4-BE49-F238E27FC236}">
                <a16:creationId xmlns:a16="http://schemas.microsoft.com/office/drawing/2014/main" id="{64658540-F23B-4B14-9B88-B2C2444A9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hr-HR" altLang="sr-Latn-RS" sz="4400" b="1">
                <a:solidFill>
                  <a:srgbClr val="000000"/>
                </a:solidFill>
                <a:latin typeface="Calibri" panose="020F0502020204030204" pitchFamily="34" charset="0"/>
              </a:rPr>
              <a:t>BILJKE</a:t>
            </a:r>
          </a:p>
        </p:txBody>
      </p:sp>
      <p:sp>
        <p:nvSpPr>
          <p:cNvPr id="15362" name="Text Box 2">
            <a:extLst>
              <a:ext uri="{FF2B5EF4-FFF2-40B4-BE49-F238E27FC236}">
                <a16:creationId xmlns:a16="http://schemas.microsoft.com/office/drawing/2014/main" id="{E6EFDAD3-5A01-4C1B-A3C6-385595BCC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600201"/>
            <a:ext cx="4038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>
                <a:srgbClr val="1F497D"/>
              </a:buClr>
              <a:buFont typeface="Arial" charset="0"/>
              <a:buChar char="•"/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U STAJAĆICI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lopoč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lokvanj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vodena kuga</a:t>
            </a:r>
          </a:p>
          <a:p>
            <a:pPr marL="342900">
              <a:spcBef>
                <a:spcPts val="700"/>
              </a:spcBef>
              <a:defRPr/>
            </a:pPr>
            <a:r>
              <a:rPr lang="hr-HR" sz="28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 - krocanj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D5D6B3C3-A6F1-47F7-84F9-33B591FEE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511" y="4463042"/>
            <a:ext cx="2533289" cy="130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4FA5DE-C737-4FFF-94D4-13B62DB9D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396" y="4343271"/>
            <a:ext cx="6554115" cy="18290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09DDAE-32FF-4556-8312-4667E17D1BFB}"/>
              </a:ext>
            </a:extLst>
          </p:cNvPr>
          <p:cNvSpPr txBox="1"/>
          <p:nvPr/>
        </p:nvSpPr>
        <p:spPr>
          <a:xfrm>
            <a:off x="8201826" y="5802994"/>
            <a:ext cx="1284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>
              <a:spcBef>
                <a:spcPts val="700"/>
              </a:spcBef>
              <a:defRPr/>
            </a:pPr>
            <a:r>
              <a:rPr lang="hr-HR" sz="1800" dirty="0">
                <a:latin typeface="Calibri" pitchFamily="32" charset="0"/>
              </a:rPr>
              <a:t>lopoč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1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" dur="1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1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509</Words>
  <Application>Microsoft Office PowerPoint</Application>
  <PresentationFormat>Widescreen</PresentationFormat>
  <Paragraphs>121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Rutva Primorac</dc:creator>
  <cp:lastModifiedBy>Gordana Ivančić</cp:lastModifiedBy>
  <cp:revision>45</cp:revision>
  <dcterms:created xsi:type="dcterms:W3CDTF">2021-01-07T17:35:15Z</dcterms:created>
  <dcterms:modified xsi:type="dcterms:W3CDTF">2021-10-08T10:11:29Z</dcterms:modified>
</cp:coreProperties>
</file>